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6858000" cx="12192000"/>
  <p:notesSz cx="6858000" cy="9144000"/>
  <p:embeddedFontLst>
    <p:embeddedFont>
      <p:font typeface="Anton"/>
      <p:regular r:id="rId35"/>
    </p:embeddedFont>
    <p:embeddedFont>
      <p:font typeface="Lobster"/>
      <p:regular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205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37" roundtripDataSignature="AMtx7mhklEZKeHdQiMEg8Y3hg/ufbhrF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205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Anton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customschemas.google.com/relationships/presentationmetadata" Target="metadata"/><Relationship Id="rId14" Type="http://schemas.openxmlformats.org/officeDocument/2006/relationships/slide" Target="slides/slide9.xml"/><Relationship Id="rId36" Type="http://schemas.openxmlformats.org/officeDocument/2006/relationships/font" Target="fonts/Lobster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PH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3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3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3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3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3732510" y="9923025"/>
            <a:ext cx="625743" cy="625743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249104" y="11066393"/>
            <a:ext cx="730681" cy="730681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906653" y="9045212"/>
            <a:ext cx="1690282" cy="1690282"/>
          </a:xfrm>
          <a:prstGeom prst="ellipse">
            <a:avLst/>
          </a:prstGeom>
          <a:solidFill>
            <a:srgbClr val="219EB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1052918" y="11038861"/>
            <a:ext cx="1877555" cy="1877555"/>
          </a:xfrm>
          <a:prstGeom prst="ellipse">
            <a:avLst/>
          </a:prstGeom>
          <a:solidFill>
            <a:srgbClr val="8ECA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1052918" y="7858965"/>
            <a:ext cx="4118674" cy="4118674"/>
          </a:xfrm>
          <a:prstGeom prst="ellipse">
            <a:avLst/>
          </a:prstGeom>
          <a:solidFill>
            <a:srgbClr val="02304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15544801" y="3608279"/>
            <a:ext cx="548091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PH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MÔN HỌC THUYẾT TRÌNH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Ảnh có chứa người&#10;&#10;Mô tả được tạo tự động" id="94" name="Google Shape;9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3973" y="12182218"/>
            <a:ext cx="3759265" cy="3611521"/>
          </a:xfrm>
          <a:prstGeom prst="ellipse">
            <a:avLst/>
          </a:prstGeom>
          <a:noFill/>
          <a:ln>
            <a:noFill/>
          </a:ln>
        </p:spPr>
      </p:pic>
      <p:sp>
        <p:nvSpPr>
          <p:cNvPr id="95" name="Google Shape;95;p1"/>
          <p:cNvSpPr/>
          <p:nvPr/>
        </p:nvSpPr>
        <p:spPr>
          <a:xfrm>
            <a:off x="4045382" y="14424511"/>
            <a:ext cx="1126210" cy="1126210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4358253" y="9918302"/>
            <a:ext cx="1199745" cy="1199745"/>
          </a:xfrm>
          <a:prstGeom prst="ellipse">
            <a:avLst/>
          </a:prstGeom>
          <a:solidFill>
            <a:srgbClr val="219EB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0"/>
          <p:cNvSpPr/>
          <p:nvPr/>
        </p:nvSpPr>
        <p:spPr>
          <a:xfrm>
            <a:off x="-3720586" y="-3682171"/>
            <a:ext cx="19633172" cy="19633172"/>
          </a:xfrm>
          <a:prstGeom prst="ellipse">
            <a:avLst/>
          </a:prstGeom>
          <a:solidFill>
            <a:srgbClr val="02304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0"/>
          <p:cNvSpPr/>
          <p:nvPr/>
        </p:nvSpPr>
        <p:spPr>
          <a:xfrm>
            <a:off x="-6332080" y="944628"/>
            <a:ext cx="4878682" cy="4878682"/>
          </a:xfrm>
          <a:prstGeom prst="ellipse">
            <a:avLst/>
          </a:prstGeom>
          <a:solidFill>
            <a:srgbClr val="8ECA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0"/>
          <p:cNvSpPr/>
          <p:nvPr/>
        </p:nvSpPr>
        <p:spPr>
          <a:xfrm>
            <a:off x="1001956" y="-1611672"/>
            <a:ext cx="10081344" cy="10081344"/>
          </a:xfrm>
          <a:prstGeom prst="ellipse">
            <a:avLst/>
          </a:prstGeom>
          <a:solidFill>
            <a:srgbClr val="FB85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0"/>
          <p:cNvSpPr/>
          <p:nvPr/>
        </p:nvSpPr>
        <p:spPr>
          <a:xfrm>
            <a:off x="1795736" y="-874548"/>
            <a:ext cx="8717843" cy="8717843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0"/>
          <p:cNvSpPr/>
          <p:nvPr/>
        </p:nvSpPr>
        <p:spPr>
          <a:xfrm>
            <a:off x="15054252" y="1113772"/>
            <a:ext cx="4630456" cy="4630456"/>
          </a:xfrm>
          <a:prstGeom prst="ellipse">
            <a:avLst/>
          </a:prstGeom>
          <a:solidFill>
            <a:srgbClr val="8ECA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0"/>
          <p:cNvSpPr txBox="1"/>
          <p:nvPr/>
        </p:nvSpPr>
        <p:spPr>
          <a:xfrm>
            <a:off x="2960554" y="-4794773"/>
            <a:ext cx="6270892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Lorem ipsum dolor sit amet, consectetuer adipiscing elit. Maecenas porttitor congue massa. Fusce posuere, magna sed pulvinar ultricies, purus lectus malesuada libero, sit amet commodo magna eros quis urna.</a:t>
            </a:r>
            <a:endParaRPr/>
          </a:p>
        </p:txBody>
      </p:sp>
      <p:sp>
        <p:nvSpPr>
          <p:cNvPr id="289" name="Google Shape;289;p10"/>
          <p:cNvSpPr txBox="1"/>
          <p:nvPr/>
        </p:nvSpPr>
        <p:spPr>
          <a:xfrm>
            <a:off x="2960554" y="2933700"/>
            <a:ext cx="600356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</p:txBody>
      </p:sp>
      <p:sp>
        <p:nvSpPr>
          <p:cNvPr id="290" name="Google Shape;290;p10"/>
          <p:cNvSpPr/>
          <p:nvPr/>
        </p:nvSpPr>
        <p:spPr>
          <a:xfrm>
            <a:off x="19481723" y="404984"/>
            <a:ext cx="7624547" cy="2850726"/>
          </a:xfrm>
          <a:prstGeom prst="roundRect">
            <a:avLst>
              <a:gd fmla="val 18830" name="adj"/>
            </a:avLst>
          </a:prstGeom>
          <a:solidFill>
            <a:srgbClr val="F2F2F2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	Lorem ipsum dolor sit amet, consectetuer adipiscing elit. Maecenas porttitor congue massa. Fusce posuere, magna sed pulvinar ultricies, purus lectus malesuada libero, sit amet commodo magna eros quis urna.</a:t>
            </a:r>
            <a:endParaRPr/>
          </a:p>
        </p:txBody>
      </p:sp>
      <p:sp>
        <p:nvSpPr>
          <p:cNvPr id="291" name="Google Shape;291;p10"/>
          <p:cNvSpPr/>
          <p:nvPr/>
        </p:nvSpPr>
        <p:spPr>
          <a:xfrm>
            <a:off x="-14958529" y="3598515"/>
            <a:ext cx="7624547" cy="2850726"/>
          </a:xfrm>
          <a:prstGeom prst="roundRect">
            <a:avLst>
              <a:gd fmla="val 18830" name="adj"/>
            </a:avLst>
          </a:prstGeom>
          <a:solidFill>
            <a:srgbClr val="F2F2F2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	Lorem ipsum dolor sit amet, consectetuer adipiscing elit. Maecenas porttitor congue massa. Fusce posuere, magna sed pulvinar ultricies, purus lectus malesuada libero, sit amet commodo magna eros quis urna.</a:t>
            </a:r>
            <a:endParaRPr/>
          </a:p>
        </p:txBody>
      </p:sp>
      <p:sp>
        <p:nvSpPr>
          <p:cNvPr id="292" name="Google Shape;292;p10"/>
          <p:cNvSpPr/>
          <p:nvPr/>
        </p:nvSpPr>
        <p:spPr>
          <a:xfrm>
            <a:off x="-34193627" y="559147"/>
            <a:ext cx="6965750" cy="1084882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Nội dung 1</a:t>
            </a:r>
            <a:endParaRPr sz="3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0"/>
          <p:cNvSpPr/>
          <p:nvPr/>
        </p:nvSpPr>
        <p:spPr>
          <a:xfrm>
            <a:off x="-26822976" y="513469"/>
            <a:ext cx="6965750" cy="1084882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Nội dung 2</a:t>
            </a:r>
            <a:endParaRPr sz="3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0"/>
          <p:cNvSpPr/>
          <p:nvPr/>
        </p:nvSpPr>
        <p:spPr>
          <a:xfrm>
            <a:off x="-19431646" y="548034"/>
            <a:ext cx="6965750" cy="1084882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Nội dung 3</a:t>
            </a:r>
            <a:endParaRPr sz="3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0"/>
          <p:cNvSpPr/>
          <p:nvPr/>
        </p:nvSpPr>
        <p:spPr>
          <a:xfrm>
            <a:off x="-12040316" y="513469"/>
            <a:ext cx="6965750" cy="1084882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Nội dung 4</a:t>
            </a:r>
            <a:endParaRPr sz="3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0"/>
          <p:cNvSpPr txBox="1"/>
          <p:nvPr/>
        </p:nvSpPr>
        <p:spPr>
          <a:xfrm>
            <a:off x="3147934" y="-1"/>
            <a:ext cx="581618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0"/>
          <p:cNvSpPr txBox="1"/>
          <p:nvPr/>
        </p:nvSpPr>
        <p:spPr>
          <a:xfrm>
            <a:off x="7018109" y="6549949"/>
            <a:ext cx="521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0"/>
          <p:cNvSpPr txBox="1"/>
          <p:nvPr/>
        </p:nvSpPr>
        <p:spPr>
          <a:xfrm>
            <a:off x="2876382" y="2652378"/>
            <a:ext cx="635928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ập đoàn Novaland – Wikipedia tiếng Việt" id="299" name="Google Shape;29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7717" y="-213603"/>
            <a:ext cx="3504968" cy="26350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ang chủ - Công Ty TNHH MTV Đầu tư phát triển và Dịch vụ HVNNVN" id="300" name="Google Shape;30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7955" y="3971356"/>
            <a:ext cx="586740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1"/>
          <p:cNvSpPr/>
          <p:nvPr/>
        </p:nvSpPr>
        <p:spPr>
          <a:xfrm>
            <a:off x="-3720586" y="-5710346"/>
            <a:ext cx="19633172" cy="19633172"/>
          </a:xfrm>
          <a:prstGeom prst="ellipse">
            <a:avLst/>
          </a:prstGeom>
          <a:solidFill>
            <a:srgbClr val="02304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1"/>
          <p:cNvSpPr/>
          <p:nvPr/>
        </p:nvSpPr>
        <p:spPr>
          <a:xfrm>
            <a:off x="15054252" y="1113772"/>
            <a:ext cx="4630456" cy="4630456"/>
          </a:xfrm>
          <a:prstGeom prst="ellipse">
            <a:avLst/>
          </a:prstGeom>
          <a:solidFill>
            <a:srgbClr val="8ECA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1"/>
          <p:cNvSpPr txBox="1"/>
          <p:nvPr/>
        </p:nvSpPr>
        <p:spPr>
          <a:xfrm>
            <a:off x="2960554" y="-4794773"/>
            <a:ext cx="627089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</p:txBody>
      </p:sp>
      <p:sp>
        <p:nvSpPr>
          <p:cNvPr id="309" name="Google Shape;309;p11"/>
          <p:cNvSpPr txBox="1"/>
          <p:nvPr/>
        </p:nvSpPr>
        <p:spPr>
          <a:xfrm>
            <a:off x="3147934" y="3375576"/>
            <a:ext cx="581618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</p:txBody>
      </p:sp>
      <p:sp>
        <p:nvSpPr>
          <p:cNvPr id="310" name="Google Shape;310;p11"/>
          <p:cNvSpPr/>
          <p:nvPr/>
        </p:nvSpPr>
        <p:spPr>
          <a:xfrm>
            <a:off x="19481723" y="404984"/>
            <a:ext cx="7624547" cy="2850726"/>
          </a:xfrm>
          <a:prstGeom prst="roundRect">
            <a:avLst>
              <a:gd fmla="val 18830" name="adj"/>
            </a:avLst>
          </a:prstGeom>
          <a:solidFill>
            <a:srgbClr val="F2F2F2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	Lorem ipsum dolor sit amet, consectetuer adipiscing elit. Maecenas porttitor congue massa. Fusce posuere, magna sed pulvinar ultricies, purus lectus malesuada libero, sit amet commodo magna eros quis urna.</a:t>
            </a:r>
            <a:endParaRPr/>
          </a:p>
        </p:txBody>
      </p:sp>
      <p:sp>
        <p:nvSpPr>
          <p:cNvPr id="311" name="Google Shape;311;p11"/>
          <p:cNvSpPr/>
          <p:nvPr/>
        </p:nvSpPr>
        <p:spPr>
          <a:xfrm>
            <a:off x="-14958529" y="3598515"/>
            <a:ext cx="7624547" cy="2850726"/>
          </a:xfrm>
          <a:prstGeom prst="roundRect">
            <a:avLst>
              <a:gd fmla="val 18830" name="adj"/>
            </a:avLst>
          </a:prstGeom>
          <a:solidFill>
            <a:srgbClr val="F2F2F2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	Lorem ipsum dolor sit amet, consectetuer adipiscing elit. Maecenas porttitor congue massa. Fusce posuere, magna sed pulvinar ultricies, purus lectus malesuada libero, sit amet commodo magna eros quis urna.</a:t>
            </a:r>
            <a:endParaRPr/>
          </a:p>
        </p:txBody>
      </p:sp>
      <p:sp>
        <p:nvSpPr>
          <p:cNvPr id="312" name="Google Shape;312;p11"/>
          <p:cNvSpPr/>
          <p:nvPr/>
        </p:nvSpPr>
        <p:spPr>
          <a:xfrm>
            <a:off x="-34193627" y="559147"/>
            <a:ext cx="6965750" cy="1084882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Nội dung 1</a:t>
            </a:r>
            <a:endParaRPr sz="3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1"/>
          <p:cNvSpPr/>
          <p:nvPr/>
        </p:nvSpPr>
        <p:spPr>
          <a:xfrm>
            <a:off x="-26822976" y="513469"/>
            <a:ext cx="6965750" cy="1084882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Nội dung 2</a:t>
            </a:r>
            <a:endParaRPr sz="3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1"/>
          <p:cNvSpPr/>
          <p:nvPr/>
        </p:nvSpPr>
        <p:spPr>
          <a:xfrm>
            <a:off x="-19431646" y="548034"/>
            <a:ext cx="6965750" cy="1084882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Nội dung 3</a:t>
            </a:r>
            <a:endParaRPr sz="3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11"/>
          <p:cNvSpPr/>
          <p:nvPr/>
        </p:nvSpPr>
        <p:spPr>
          <a:xfrm>
            <a:off x="-12040316" y="513469"/>
            <a:ext cx="6965750" cy="1084882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Nội dung 4</a:t>
            </a:r>
            <a:endParaRPr sz="3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11"/>
          <p:cNvSpPr txBox="1"/>
          <p:nvPr/>
        </p:nvSpPr>
        <p:spPr>
          <a:xfrm>
            <a:off x="3147935" y="-71306"/>
            <a:ext cx="581618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diagram of a company&#10;&#10;Description automatically generated" id="317" name="Google Shape;31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534" y="1496626"/>
            <a:ext cx="11127760" cy="4478258"/>
          </a:xfrm>
          <a:prstGeom prst="rect">
            <a:avLst/>
          </a:prstGeom>
          <a:solidFill>
            <a:srgbClr val="000000"/>
          </a:solidFill>
          <a:ln cap="sq" cmpd="sng" w="444500">
            <a:solidFill>
              <a:srgbClr val="FB85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bl" dir="2700000" dist="190500" sy="90000">
              <a:srgbClr val="000000">
                <a:alpha val="40000"/>
              </a:srgbClr>
            </a:outerShdw>
          </a:effectLst>
        </p:spPr>
      </p:pic>
      <p:sp>
        <p:nvSpPr>
          <p:cNvPr id="318" name="Google Shape;318;p11"/>
          <p:cNvSpPr txBox="1"/>
          <p:nvPr/>
        </p:nvSpPr>
        <p:spPr>
          <a:xfrm>
            <a:off x="3307404" y="856034"/>
            <a:ext cx="457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E2F3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2"/>
          <p:cNvSpPr txBox="1"/>
          <p:nvPr/>
        </p:nvSpPr>
        <p:spPr>
          <a:xfrm>
            <a:off x="3147934" y="-3983969"/>
            <a:ext cx="5816184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Lorem ipsum dolor sit amet, consectetuer adipiscing elit. Maecenas porttitor congue massa. Fusce posuere, magna sed pulvinar ultricies, purus lectus malesuada libero, sit amet commodo magna eros quis urna.</a:t>
            </a:r>
            <a:endParaRPr/>
          </a:p>
        </p:txBody>
      </p:sp>
      <p:sp>
        <p:nvSpPr>
          <p:cNvPr id="324" name="Google Shape;324;p12"/>
          <p:cNvSpPr txBox="1"/>
          <p:nvPr/>
        </p:nvSpPr>
        <p:spPr>
          <a:xfrm>
            <a:off x="3075501" y="-7602903"/>
            <a:ext cx="5934253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6000">
                <a:solidFill>
                  <a:srgbClr val="FB8500"/>
                </a:solidFill>
                <a:latin typeface="Anton"/>
                <a:ea typeface="Anton"/>
                <a:cs typeface="Anton"/>
                <a:sym typeface="Anton"/>
              </a:rPr>
              <a:t>BONUS THÊM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6000">
                <a:solidFill>
                  <a:srgbClr val="FB8500"/>
                </a:solidFill>
                <a:latin typeface="Anton"/>
                <a:ea typeface="Anton"/>
                <a:cs typeface="Anton"/>
                <a:sym typeface="Anton"/>
              </a:rPr>
              <a:t>NỘI DUNG</a:t>
            </a:r>
            <a:endParaRPr sz="6000">
              <a:solidFill>
                <a:srgbClr val="FB85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25" name="Google Shape;325;p12"/>
          <p:cNvSpPr txBox="1"/>
          <p:nvPr/>
        </p:nvSpPr>
        <p:spPr>
          <a:xfrm>
            <a:off x="324410" y="7549145"/>
            <a:ext cx="551223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6000">
                <a:solidFill>
                  <a:srgbClr val="219EBC"/>
                </a:solidFill>
                <a:latin typeface="Anton"/>
                <a:ea typeface="Anton"/>
                <a:cs typeface="Anton"/>
                <a:sym typeface="Anton"/>
              </a:rPr>
              <a:t>BONUS THÊM SLIDE</a:t>
            </a:r>
            <a:endParaRPr sz="6000">
              <a:solidFill>
                <a:srgbClr val="219EBC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26" name="Google Shape;326;p12"/>
          <p:cNvSpPr txBox="1"/>
          <p:nvPr/>
        </p:nvSpPr>
        <p:spPr>
          <a:xfrm>
            <a:off x="355729" y="12564709"/>
            <a:ext cx="5480912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Lorem ipsum dolor sit amet, consectetuer adipiscing elit. Maecenas porttitor congue massa. Fusce posuere, magna sed pulvinar ultricies, purus lectus malesuada libero, sit amet commodo magna eros quis urna.</a:t>
            </a:r>
            <a:endParaRPr/>
          </a:p>
        </p:txBody>
      </p:sp>
      <p:pic>
        <p:nvPicPr>
          <p:cNvPr id="327" name="Google Shape;32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1400" y="711198"/>
            <a:ext cx="10167408" cy="5926667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2"/>
          <p:cNvSpPr txBox="1"/>
          <p:nvPr/>
        </p:nvSpPr>
        <p:spPr>
          <a:xfrm>
            <a:off x="1439333" y="67733"/>
            <a:ext cx="91948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Sơ đồ ngữ cảnh</a:t>
            </a:r>
            <a:endParaRPr sz="32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3"/>
          <p:cNvSpPr/>
          <p:nvPr/>
        </p:nvSpPr>
        <p:spPr>
          <a:xfrm>
            <a:off x="-3685752" y="-5710346"/>
            <a:ext cx="19633172" cy="19633172"/>
          </a:xfrm>
          <a:prstGeom prst="ellipse">
            <a:avLst/>
          </a:prstGeom>
          <a:solidFill>
            <a:srgbClr val="02304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13"/>
          <p:cNvSpPr/>
          <p:nvPr/>
        </p:nvSpPr>
        <p:spPr>
          <a:xfrm>
            <a:off x="946139" y="4421085"/>
            <a:ext cx="10081344" cy="10081344"/>
          </a:xfrm>
          <a:prstGeom prst="ellipse">
            <a:avLst/>
          </a:prstGeom>
          <a:solidFill>
            <a:srgbClr val="FB85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13"/>
          <p:cNvSpPr/>
          <p:nvPr/>
        </p:nvSpPr>
        <p:spPr>
          <a:xfrm>
            <a:off x="2343607" y="7041343"/>
            <a:ext cx="7461086" cy="7461086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3"/>
          <p:cNvSpPr txBox="1"/>
          <p:nvPr/>
        </p:nvSpPr>
        <p:spPr>
          <a:xfrm>
            <a:off x="2933660" y="2329036"/>
            <a:ext cx="627089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-"/>
            </a:pPr>
            <a:r>
              <a:rPr lang="en-PH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Giới thiệu tổng quan về hệ thống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-"/>
            </a:pPr>
            <a:r>
              <a:rPr lang="en-PH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Đưa ra nhận định điểm mạnh và điểm yếu của hệ thống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3"/>
          <p:cNvSpPr/>
          <p:nvPr/>
        </p:nvSpPr>
        <p:spPr>
          <a:xfrm>
            <a:off x="-12148856" y="559147"/>
            <a:ext cx="6965750" cy="1084882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Nội dung 1</a:t>
            </a:r>
            <a:endParaRPr sz="3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3"/>
          <p:cNvSpPr/>
          <p:nvPr/>
        </p:nvSpPr>
        <p:spPr>
          <a:xfrm>
            <a:off x="-4778205" y="513469"/>
            <a:ext cx="6965750" cy="1084882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3"/>
          <p:cNvSpPr/>
          <p:nvPr/>
        </p:nvSpPr>
        <p:spPr>
          <a:xfrm>
            <a:off x="2633804" y="559147"/>
            <a:ext cx="6965750" cy="1084882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tổng quan về hệ thống</a:t>
            </a:r>
            <a:endParaRPr sz="3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3"/>
          <p:cNvSpPr/>
          <p:nvPr/>
        </p:nvSpPr>
        <p:spPr>
          <a:xfrm>
            <a:off x="10004455" y="513469"/>
            <a:ext cx="6965750" cy="1084882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13"/>
          <p:cNvSpPr/>
          <p:nvPr/>
        </p:nvSpPr>
        <p:spPr>
          <a:xfrm>
            <a:off x="9578875" y="3951287"/>
            <a:ext cx="1190148" cy="1190148"/>
          </a:xfrm>
          <a:prstGeom prst="ellipse">
            <a:avLst/>
          </a:prstGeom>
          <a:solidFill>
            <a:srgbClr val="8ECA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3"/>
          <p:cNvSpPr/>
          <p:nvPr/>
        </p:nvSpPr>
        <p:spPr>
          <a:xfrm>
            <a:off x="1338153" y="4039616"/>
            <a:ext cx="1190147" cy="1190147"/>
          </a:xfrm>
          <a:prstGeom prst="ellipse">
            <a:avLst/>
          </a:prstGeom>
          <a:solidFill>
            <a:srgbClr val="8ECA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E2F3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# Tutorial ~ Compitionpoint" id="347" name="Google Shape;34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223" y="163990"/>
            <a:ext cx="4232129" cy="526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5353" y="163990"/>
            <a:ext cx="7492185" cy="5264658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14"/>
          <p:cNvSpPr txBox="1"/>
          <p:nvPr/>
        </p:nvSpPr>
        <p:spPr>
          <a:xfrm>
            <a:off x="1183908" y="5804033"/>
            <a:ext cx="1042416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Giao diện và chức năng được thiết kế bằng ngôn ngữ winforms c#</a:t>
            </a:r>
            <a:endParaRPr sz="2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E2F3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5"/>
          <p:cNvSpPr txBox="1"/>
          <p:nvPr/>
        </p:nvSpPr>
        <p:spPr>
          <a:xfrm>
            <a:off x="338454" y="4695342"/>
            <a:ext cx="40025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Sử dụng SQL Server để kết nối database</a:t>
            </a:r>
            <a:endParaRPr sz="1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What is SQL Server and why do you need it?" id="355" name="Google Shape;35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454" y="163990"/>
            <a:ext cx="4002539" cy="43310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356" name="Google Shape;35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3007" y="163990"/>
            <a:ext cx="7170820" cy="4331008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15"/>
          <p:cNvSpPr txBox="1"/>
          <p:nvPr/>
        </p:nvSpPr>
        <p:spPr>
          <a:xfrm>
            <a:off x="4889634" y="4695342"/>
            <a:ext cx="71804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Mô hình quan hệ database</a:t>
            </a:r>
            <a:endParaRPr sz="1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8" name="Google Shape;358;p15"/>
          <p:cNvCxnSpPr/>
          <p:nvPr/>
        </p:nvCxnSpPr>
        <p:spPr>
          <a:xfrm>
            <a:off x="4514248" y="-14438"/>
            <a:ext cx="0" cy="6930189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E2F3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6"/>
          <p:cNvSpPr txBox="1"/>
          <p:nvPr/>
        </p:nvSpPr>
        <p:spPr>
          <a:xfrm>
            <a:off x="3147934" y="-3983969"/>
            <a:ext cx="5816184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Lorem ipsum dolor sit amet, consectetuer adipiscing elit. Maecenas porttitor congue massa. Fusce posuere, magna sed pulvinar ultricies, purus lectus malesuada libero, sit amet commodo magna eros quis urna.</a:t>
            </a:r>
            <a:endParaRPr/>
          </a:p>
        </p:txBody>
      </p:sp>
      <p:sp>
        <p:nvSpPr>
          <p:cNvPr id="364" name="Google Shape;364;p16"/>
          <p:cNvSpPr txBox="1"/>
          <p:nvPr/>
        </p:nvSpPr>
        <p:spPr>
          <a:xfrm>
            <a:off x="3075501" y="-7602903"/>
            <a:ext cx="5934253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6000">
                <a:solidFill>
                  <a:srgbClr val="FB8500"/>
                </a:solidFill>
                <a:latin typeface="Anton"/>
                <a:ea typeface="Anton"/>
                <a:cs typeface="Anton"/>
                <a:sym typeface="Anton"/>
              </a:rPr>
              <a:t>BONUS THÊM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6000">
                <a:solidFill>
                  <a:srgbClr val="FB8500"/>
                </a:solidFill>
                <a:latin typeface="Anton"/>
                <a:ea typeface="Anton"/>
                <a:cs typeface="Anton"/>
                <a:sym typeface="Anton"/>
              </a:rPr>
              <a:t>NỘI DUNG</a:t>
            </a:r>
            <a:endParaRPr sz="6000">
              <a:solidFill>
                <a:srgbClr val="FB85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5" name="Google Shape;365;p16"/>
          <p:cNvSpPr txBox="1"/>
          <p:nvPr/>
        </p:nvSpPr>
        <p:spPr>
          <a:xfrm>
            <a:off x="324410" y="7549145"/>
            <a:ext cx="551223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6000">
                <a:solidFill>
                  <a:srgbClr val="219EBC"/>
                </a:solidFill>
                <a:latin typeface="Anton"/>
                <a:ea typeface="Anton"/>
                <a:cs typeface="Anton"/>
                <a:sym typeface="Anton"/>
              </a:rPr>
              <a:t>BONUS THÊM SLIDE</a:t>
            </a:r>
            <a:endParaRPr sz="6000">
              <a:solidFill>
                <a:srgbClr val="219EBC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6" name="Google Shape;366;p16"/>
          <p:cNvSpPr txBox="1"/>
          <p:nvPr/>
        </p:nvSpPr>
        <p:spPr>
          <a:xfrm>
            <a:off x="355729" y="12564709"/>
            <a:ext cx="5480912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Lorem ipsum dolor sit amet, consectetuer adipiscing elit. Maecenas porttitor congue massa. Fusce posuere, magna sed pulvinar ultricies, purus lectus malesuada libero, sit amet commodo magna eros quis urna.</a:t>
            </a:r>
            <a:endParaRPr/>
          </a:p>
        </p:txBody>
      </p:sp>
      <p:sp>
        <p:nvSpPr>
          <p:cNvPr id="367" name="Google Shape;367;p16"/>
          <p:cNvSpPr/>
          <p:nvPr/>
        </p:nvSpPr>
        <p:spPr>
          <a:xfrm>
            <a:off x="6172200" y="448733"/>
            <a:ext cx="5542559" cy="32766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16"/>
          <p:cNvSpPr txBox="1"/>
          <p:nvPr/>
        </p:nvSpPr>
        <p:spPr>
          <a:xfrm>
            <a:off x="6888854" y="722869"/>
            <a:ext cx="4241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            Giao diện đăng nhập</a:t>
            </a:r>
            <a:endParaRPr sz="18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6"/>
          <p:cNvSpPr/>
          <p:nvPr/>
        </p:nvSpPr>
        <p:spPr>
          <a:xfrm>
            <a:off x="448734" y="3725333"/>
            <a:ext cx="5723466" cy="303855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0" name="Google Shape;37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5666" y="1092201"/>
            <a:ext cx="4448175" cy="2490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1946" y="4330889"/>
            <a:ext cx="4736121" cy="2286051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16"/>
          <p:cNvSpPr txBox="1"/>
          <p:nvPr/>
        </p:nvSpPr>
        <p:spPr>
          <a:xfrm>
            <a:off x="1896534" y="3837340"/>
            <a:ext cx="28278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Giao diện đăng ký</a:t>
            </a:r>
            <a:endParaRPr sz="18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6"/>
          <p:cNvSpPr txBox="1"/>
          <p:nvPr/>
        </p:nvSpPr>
        <p:spPr>
          <a:xfrm>
            <a:off x="804333" y="939800"/>
            <a:ext cx="515620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Calibri"/>
              <a:buChar char="-"/>
            </a:pPr>
            <a:r>
              <a:rPr lang="en-PH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Tài khoảng admin sẽ được cấp phép từ database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Calibri"/>
              <a:buChar char="-"/>
            </a:pPr>
            <a:r>
              <a:rPr lang="en-PH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Người quản trị hệ thống sẽ cấp phép cho các tài khoản user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Calibri"/>
              <a:buChar char="-"/>
            </a:pPr>
            <a:r>
              <a:rPr lang="en-PH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Khi đăng ký người sử dụng tài khoản với chức năng của user</a:t>
            </a:r>
            <a:endParaRPr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E2F3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7"/>
          <p:cNvSpPr txBox="1"/>
          <p:nvPr/>
        </p:nvSpPr>
        <p:spPr>
          <a:xfrm>
            <a:off x="3147934" y="-3983969"/>
            <a:ext cx="5816184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Lorem ipsum dolor sit amet, consectetuer adipiscing elit. Maecenas porttitor congue massa. Fusce posuere, magna sed pulvinar ultricies, purus lectus malesuada libero, sit amet commodo magna eros quis urna.</a:t>
            </a:r>
            <a:endParaRPr/>
          </a:p>
        </p:txBody>
      </p:sp>
      <p:sp>
        <p:nvSpPr>
          <p:cNvPr id="379" name="Google Shape;379;p17"/>
          <p:cNvSpPr txBox="1"/>
          <p:nvPr/>
        </p:nvSpPr>
        <p:spPr>
          <a:xfrm>
            <a:off x="3075501" y="-7602903"/>
            <a:ext cx="5934253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6000">
                <a:solidFill>
                  <a:srgbClr val="FB8500"/>
                </a:solidFill>
                <a:latin typeface="Anton"/>
                <a:ea typeface="Anton"/>
                <a:cs typeface="Anton"/>
                <a:sym typeface="Anton"/>
              </a:rPr>
              <a:t>BONUS THÊM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6000">
                <a:solidFill>
                  <a:srgbClr val="FB8500"/>
                </a:solidFill>
                <a:latin typeface="Anton"/>
                <a:ea typeface="Anton"/>
                <a:cs typeface="Anton"/>
                <a:sym typeface="Anton"/>
              </a:rPr>
              <a:t>NỘI DUNG</a:t>
            </a:r>
            <a:endParaRPr sz="6000">
              <a:solidFill>
                <a:srgbClr val="FB85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80" name="Google Shape;380;p17"/>
          <p:cNvSpPr txBox="1"/>
          <p:nvPr/>
        </p:nvSpPr>
        <p:spPr>
          <a:xfrm>
            <a:off x="355729" y="12564709"/>
            <a:ext cx="5480912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Lorem ipsum dolor sit amet, consectetuer adipiscing elit. Maecenas porttitor congue massa. Fusce posuere, magna sed pulvinar ultricies, purus lectus malesuada libero, sit amet commodo magna eros quis urna.</a:t>
            </a:r>
            <a:endParaRPr/>
          </a:p>
        </p:txBody>
      </p:sp>
      <p:pic>
        <p:nvPicPr>
          <p:cNvPr id="381" name="Google Shape;38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410" y="719562"/>
            <a:ext cx="10879668" cy="573748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17"/>
          <p:cNvSpPr txBox="1"/>
          <p:nvPr/>
        </p:nvSpPr>
        <p:spPr>
          <a:xfrm>
            <a:off x="1696441" y="313267"/>
            <a:ext cx="8280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Giao diện chính hệ thống quản lý nhân sự</a:t>
            </a:r>
            <a:endParaRPr sz="1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800">
    <p:circl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E2F3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8"/>
          <p:cNvSpPr txBox="1"/>
          <p:nvPr/>
        </p:nvSpPr>
        <p:spPr>
          <a:xfrm>
            <a:off x="3147934" y="-3983969"/>
            <a:ext cx="5816184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Lorem ipsum dolor sit amet, consectetuer adipiscing elit. Maecenas porttitor congue massa. Fusce posuere, magna sed pulvinar ultricies, purus lectus malesuada libero, sit amet commodo magna eros quis urna.</a:t>
            </a:r>
            <a:endParaRPr/>
          </a:p>
        </p:txBody>
      </p:sp>
      <p:sp>
        <p:nvSpPr>
          <p:cNvPr id="388" name="Google Shape;388;p18"/>
          <p:cNvSpPr txBox="1"/>
          <p:nvPr/>
        </p:nvSpPr>
        <p:spPr>
          <a:xfrm>
            <a:off x="3075501" y="-7602903"/>
            <a:ext cx="5934253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6000">
                <a:solidFill>
                  <a:srgbClr val="FB8500"/>
                </a:solidFill>
                <a:latin typeface="Anton"/>
                <a:ea typeface="Anton"/>
                <a:cs typeface="Anton"/>
                <a:sym typeface="Anton"/>
              </a:rPr>
              <a:t>BONUS THÊM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6000">
                <a:solidFill>
                  <a:srgbClr val="FB8500"/>
                </a:solidFill>
                <a:latin typeface="Anton"/>
                <a:ea typeface="Anton"/>
                <a:cs typeface="Anton"/>
                <a:sym typeface="Anton"/>
              </a:rPr>
              <a:t>NỘI DUNG</a:t>
            </a:r>
            <a:endParaRPr sz="6000">
              <a:solidFill>
                <a:srgbClr val="FB85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89" name="Google Shape;389;p18"/>
          <p:cNvSpPr txBox="1"/>
          <p:nvPr/>
        </p:nvSpPr>
        <p:spPr>
          <a:xfrm>
            <a:off x="355729" y="12564709"/>
            <a:ext cx="5480912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Lorem ipsum dolor sit amet, consectetuer adipiscing elit. Maecenas porttitor congue massa. Fusce posuere, magna sed pulvinar ultricies, purus lectus malesuada libero, sit amet commodo magna eros quis urna.</a:t>
            </a:r>
            <a:endParaRPr/>
          </a:p>
        </p:txBody>
      </p:sp>
      <p:sp>
        <p:nvSpPr>
          <p:cNvPr id="390" name="Google Shape;390;p18"/>
          <p:cNvSpPr txBox="1"/>
          <p:nvPr/>
        </p:nvSpPr>
        <p:spPr>
          <a:xfrm>
            <a:off x="1696441" y="313267"/>
            <a:ext cx="8280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Giao diện chính hệ thống quản lý nhân sự</a:t>
            </a:r>
            <a:endParaRPr sz="1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computer&#10;&#10;Description automatically generated" id="391" name="Google Shape;39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3599" y="788551"/>
            <a:ext cx="6145731" cy="52849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392" name="Google Shape;39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548" y="788551"/>
            <a:ext cx="5674093" cy="5284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800">
    <p:circl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E2F3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9"/>
          <p:cNvSpPr txBox="1"/>
          <p:nvPr/>
        </p:nvSpPr>
        <p:spPr>
          <a:xfrm>
            <a:off x="3147934" y="-3983969"/>
            <a:ext cx="5816184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Lorem ipsum dolor sit amet, consectetuer adipiscing elit. Maecenas porttitor congue massa. Fusce posuere, magna sed pulvinar ultricies, purus lectus malesuada libero, sit amet commodo magna eros quis urna.</a:t>
            </a:r>
            <a:endParaRPr/>
          </a:p>
        </p:txBody>
      </p:sp>
      <p:sp>
        <p:nvSpPr>
          <p:cNvPr id="398" name="Google Shape;398;p19"/>
          <p:cNvSpPr txBox="1"/>
          <p:nvPr/>
        </p:nvSpPr>
        <p:spPr>
          <a:xfrm>
            <a:off x="3075501" y="-7602903"/>
            <a:ext cx="5934253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6000">
                <a:solidFill>
                  <a:srgbClr val="FB8500"/>
                </a:solidFill>
                <a:latin typeface="Anton"/>
                <a:ea typeface="Anton"/>
                <a:cs typeface="Anton"/>
                <a:sym typeface="Anton"/>
              </a:rPr>
              <a:t>BONUS THÊM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6000">
                <a:solidFill>
                  <a:srgbClr val="FB8500"/>
                </a:solidFill>
                <a:latin typeface="Anton"/>
                <a:ea typeface="Anton"/>
                <a:cs typeface="Anton"/>
                <a:sym typeface="Anton"/>
              </a:rPr>
              <a:t>NỘI DUNG</a:t>
            </a:r>
            <a:endParaRPr sz="6000">
              <a:solidFill>
                <a:srgbClr val="FB85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99" name="Google Shape;399;p19"/>
          <p:cNvSpPr txBox="1"/>
          <p:nvPr/>
        </p:nvSpPr>
        <p:spPr>
          <a:xfrm>
            <a:off x="324410" y="7549145"/>
            <a:ext cx="551223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6000">
                <a:solidFill>
                  <a:srgbClr val="219EBC"/>
                </a:solidFill>
                <a:latin typeface="Anton"/>
                <a:ea typeface="Anton"/>
                <a:cs typeface="Anton"/>
                <a:sym typeface="Anton"/>
              </a:rPr>
              <a:t>BONUS THÊM SLIDE</a:t>
            </a:r>
            <a:endParaRPr sz="6000">
              <a:solidFill>
                <a:srgbClr val="219EBC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0" name="Google Shape;400;p19"/>
          <p:cNvSpPr txBox="1"/>
          <p:nvPr/>
        </p:nvSpPr>
        <p:spPr>
          <a:xfrm>
            <a:off x="355729" y="12564709"/>
            <a:ext cx="5480912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Lorem ipsum dolor sit amet, consectetuer adipiscing elit. Maecenas porttitor congue massa. Fusce posuere, magna sed pulvinar ultricies, purus lectus malesuada libero, sit amet commodo magna eros quis urna.</a:t>
            </a:r>
            <a:endParaRPr/>
          </a:p>
        </p:txBody>
      </p:sp>
      <p:pic>
        <p:nvPicPr>
          <p:cNvPr id="401" name="Google Shape;40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543" y="1203223"/>
            <a:ext cx="2727517" cy="1438378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19"/>
          <p:cNvSpPr txBox="1"/>
          <p:nvPr/>
        </p:nvSpPr>
        <p:spPr>
          <a:xfrm>
            <a:off x="1696441" y="313267"/>
            <a:ext cx="8280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Giao diện chính hệ thống quản lý nhân sự</a:t>
            </a:r>
            <a:endParaRPr sz="1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3" name="Google Shape;40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5253" y="3011278"/>
            <a:ext cx="10164243" cy="764911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19"/>
          <p:cNvSpPr txBox="1"/>
          <p:nvPr/>
        </p:nvSpPr>
        <p:spPr>
          <a:xfrm>
            <a:off x="1030941" y="4867835"/>
            <a:ext cx="10963835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-Admin: sử dụng được các chứ năng thêm, sửa, xóa và xuất thông tin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-User: chỉ có thể xem và tìm kiếm thông tin</a:t>
            </a:r>
            <a:endParaRPr sz="2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E2F3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/>
          <p:nvPr/>
        </p:nvSpPr>
        <p:spPr>
          <a:xfrm>
            <a:off x="3836682" y="1270257"/>
            <a:ext cx="625743" cy="625743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614445" y="3063659"/>
            <a:ext cx="730681" cy="730681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906653" y="806718"/>
            <a:ext cx="1690282" cy="1690282"/>
          </a:xfrm>
          <a:prstGeom prst="ellipse">
            <a:avLst/>
          </a:prstGeom>
          <a:solidFill>
            <a:srgbClr val="219EB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1052918" y="3986454"/>
            <a:ext cx="1877555" cy="1877555"/>
          </a:xfrm>
          <a:prstGeom prst="ellipse">
            <a:avLst/>
          </a:prstGeom>
          <a:solidFill>
            <a:srgbClr val="8ECA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1052918" y="1369663"/>
            <a:ext cx="4118674" cy="4118674"/>
          </a:xfrm>
          <a:prstGeom prst="ellipse">
            <a:avLst/>
          </a:prstGeom>
          <a:solidFill>
            <a:srgbClr val="02304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6064681" y="2529592"/>
            <a:ext cx="551223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PH" sz="6000" u="none" cap="none" strike="noStrike">
                <a:solidFill>
                  <a:srgbClr val="219EBC"/>
                </a:solidFill>
                <a:latin typeface="Anton"/>
                <a:ea typeface="Anton"/>
                <a:cs typeface="Anton"/>
                <a:sym typeface="Anton"/>
              </a:rPr>
              <a:t>Nhóm 4</a:t>
            </a:r>
            <a:endParaRPr sz="6000">
              <a:solidFill>
                <a:srgbClr val="219EBC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6064681" y="3586344"/>
            <a:ext cx="548091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PH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Hệ Thống Quản Lý Nhân Sự</a:t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738746" y="10644490"/>
            <a:ext cx="4800600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Lorem ipsum dolor sit amet, consectetuer adipiscing elit. Maecenas porttitor congue massa. Fusce posuere, magna sed pulvinar ultricies, purus lectus malesuada libero, sit amet commodo magna eros quis urna.</a:t>
            </a:r>
            <a:endParaRPr/>
          </a:p>
        </p:txBody>
      </p:sp>
      <p:sp>
        <p:nvSpPr>
          <p:cNvPr id="109" name="Google Shape;109;p2"/>
          <p:cNvSpPr/>
          <p:nvPr/>
        </p:nvSpPr>
        <p:spPr>
          <a:xfrm>
            <a:off x="4045382" y="4362127"/>
            <a:ext cx="1126210" cy="1126210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4396454" y="1674101"/>
            <a:ext cx="1199745" cy="1199745"/>
          </a:xfrm>
          <a:prstGeom prst="ellipse">
            <a:avLst/>
          </a:prstGeom>
          <a:solidFill>
            <a:srgbClr val="219EB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738746" y="7732373"/>
            <a:ext cx="6814686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6000">
                <a:solidFill>
                  <a:srgbClr val="219EBC"/>
                </a:solidFill>
                <a:latin typeface="Anton"/>
                <a:ea typeface="Anton"/>
                <a:cs typeface="Anton"/>
                <a:sym typeface="Anton"/>
              </a:rPr>
              <a:t>MÔN HỌC THUYẾT TRÌNH</a:t>
            </a:r>
            <a:endParaRPr sz="6000">
              <a:solidFill>
                <a:srgbClr val="219EBC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E2F3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0"/>
          <p:cNvSpPr/>
          <p:nvPr/>
        </p:nvSpPr>
        <p:spPr>
          <a:xfrm>
            <a:off x="-172887" y="-709844"/>
            <a:ext cx="9729940" cy="9729940"/>
          </a:xfrm>
          <a:prstGeom prst="ellipse">
            <a:avLst/>
          </a:prstGeom>
          <a:solidFill>
            <a:srgbClr val="02304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20"/>
          <p:cNvSpPr txBox="1"/>
          <p:nvPr/>
        </p:nvSpPr>
        <p:spPr>
          <a:xfrm>
            <a:off x="1637983" y="5414335"/>
            <a:ext cx="553378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3960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PH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	!!!Hiển thị thông báo khi user sử dụng chức năng mà không được cấp quyền </a:t>
            </a:r>
            <a:endParaRPr b="0" i="0" sz="2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" name="Google Shape;41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6358" y="1814147"/>
            <a:ext cx="6591449" cy="3068310"/>
          </a:xfrm>
          <a:prstGeom prst="rect">
            <a:avLst/>
          </a:prstGeom>
          <a:solidFill>
            <a:srgbClr val="ECECEC"/>
          </a:solidFill>
          <a:ln cap="rnd" cmpd="sng" w="190500">
            <a:solidFill>
              <a:srgbClr val="219EBC"/>
            </a:solidFill>
            <a:prstDash val="solid"/>
            <a:round/>
            <a:headEnd len="sm" w="sm" type="none"/>
            <a:tailEnd len="sm" w="sm" type="none"/>
          </a:ln>
          <a:effectLst>
            <a:outerShdw blurRad="50000" rotWithShape="0" algn="tl">
              <a:srgbClr val="000000">
                <a:alpha val="40784"/>
              </a:srgbClr>
            </a:outerShdw>
          </a:effectLst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E2F3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1"/>
          <p:cNvSpPr txBox="1"/>
          <p:nvPr/>
        </p:nvSpPr>
        <p:spPr>
          <a:xfrm>
            <a:off x="3147934" y="-3983969"/>
            <a:ext cx="5816184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Lorem ipsum dolor sit amet, consectetuer adipiscing elit. Maecenas porttitor congue massa. Fusce posuere, magna sed pulvinar ultricies, purus lectus malesuada libero, sit amet commodo magna eros quis urna.</a:t>
            </a:r>
            <a:endParaRPr/>
          </a:p>
        </p:txBody>
      </p:sp>
      <p:sp>
        <p:nvSpPr>
          <p:cNvPr id="417" name="Google Shape;417;p21"/>
          <p:cNvSpPr txBox="1"/>
          <p:nvPr/>
        </p:nvSpPr>
        <p:spPr>
          <a:xfrm>
            <a:off x="3075501" y="-7602903"/>
            <a:ext cx="5934253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6000">
                <a:solidFill>
                  <a:srgbClr val="FB8500"/>
                </a:solidFill>
                <a:latin typeface="Anton"/>
                <a:ea typeface="Anton"/>
                <a:cs typeface="Anton"/>
                <a:sym typeface="Anton"/>
              </a:rPr>
              <a:t>BONUS THÊM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6000">
                <a:solidFill>
                  <a:srgbClr val="FB8500"/>
                </a:solidFill>
                <a:latin typeface="Anton"/>
                <a:ea typeface="Anton"/>
                <a:cs typeface="Anton"/>
                <a:sym typeface="Anton"/>
              </a:rPr>
              <a:t>NỘI DUNG</a:t>
            </a:r>
            <a:endParaRPr sz="6000">
              <a:solidFill>
                <a:srgbClr val="FB85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8" name="Google Shape;418;p21"/>
          <p:cNvSpPr txBox="1"/>
          <p:nvPr/>
        </p:nvSpPr>
        <p:spPr>
          <a:xfrm>
            <a:off x="355729" y="12564709"/>
            <a:ext cx="5480912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Lorem ipsum dolor sit amet, consectetuer adipiscing elit. Maecenas porttitor congue massa. Fusce posuere, magna sed pulvinar ultricies, purus lectus malesuada libero, sit amet commodo magna eros quis urna.</a:t>
            </a:r>
            <a:endParaRPr/>
          </a:p>
        </p:txBody>
      </p:sp>
      <p:pic>
        <p:nvPicPr>
          <p:cNvPr descr="A screenshot of a computer&#10;&#10;Description automatically generated" id="419" name="Google Shape;41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882" y="269507"/>
            <a:ext cx="11704319" cy="4464033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21"/>
          <p:cNvSpPr txBox="1"/>
          <p:nvPr/>
        </p:nvSpPr>
        <p:spPr>
          <a:xfrm>
            <a:off x="355729" y="5053263"/>
            <a:ext cx="1160847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lang="en-PH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Giao diện tổng hợp dữ liệu công của nhân viên sẽ được ID của admin quản lý và thao tác nhập số liệu công cho nhân viên</a:t>
            </a:r>
            <a:endParaRPr sz="1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lang="en-PH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Lương của nhân viên có thể được admin xuất ra file excel để thanh toán công nợ</a:t>
            </a:r>
            <a:endParaRPr sz="1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E2F3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2"/>
          <p:cNvSpPr txBox="1"/>
          <p:nvPr/>
        </p:nvSpPr>
        <p:spPr>
          <a:xfrm>
            <a:off x="-8712910" y="2484775"/>
            <a:ext cx="551223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6000">
                <a:solidFill>
                  <a:srgbClr val="219EBC"/>
                </a:solidFill>
                <a:latin typeface="Anton"/>
                <a:ea typeface="Anton"/>
                <a:cs typeface="Anton"/>
                <a:sym typeface="Anton"/>
              </a:rPr>
              <a:t>BONUS THÊM SLIDE</a:t>
            </a:r>
            <a:endParaRPr sz="6000">
              <a:solidFill>
                <a:srgbClr val="219EBC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26" name="Google Shape;426;p22"/>
          <p:cNvSpPr txBox="1"/>
          <p:nvPr/>
        </p:nvSpPr>
        <p:spPr>
          <a:xfrm>
            <a:off x="-12887831" y="3608279"/>
            <a:ext cx="5480912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Lorem ipsum dolor sit amet, consectetuer adipiscing elit. Maecenas porttitor congue massa. Fusce posuere, magna sed pulvinar ultricies, purus lectus malesuada libero, sit amet commodo magna eros quis urna.</a:t>
            </a:r>
            <a:endParaRPr/>
          </a:p>
        </p:txBody>
      </p:sp>
      <p:pic>
        <p:nvPicPr>
          <p:cNvPr id="427" name="Google Shape;42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479" y="106582"/>
            <a:ext cx="12104688" cy="4616823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22"/>
          <p:cNvSpPr txBox="1"/>
          <p:nvPr/>
        </p:nvSpPr>
        <p:spPr>
          <a:xfrm>
            <a:off x="528918" y="5091953"/>
            <a:ext cx="1122381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Công thức tính thưởng phạt: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- Thời gian dự kiến &gt; thời gian thực tế : giá trị của dự án * 2%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Calibri"/>
              <a:buChar char="-"/>
            </a:pPr>
            <a:r>
              <a:rPr lang="en-PH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Thời gian dự kiến &lt; thời gian thực tế: giá trị của dự án * 3%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Tổng lương: lương cơ bản* số ngày công + thưởng + phụ cấp - phạt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E2F3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3"/>
          <p:cNvSpPr txBox="1"/>
          <p:nvPr/>
        </p:nvSpPr>
        <p:spPr>
          <a:xfrm>
            <a:off x="-8712910" y="2484775"/>
            <a:ext cx="551223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6000">
                <a:solidFill>
                  <a:srgbClr val="219EBC"/>
                </a:solidFill>
                <a:latin typeface="Anton"/>
                <a:ea typeface="Anton"/>
                <a:cs typeface="Anton"/>
                <a:sym typeface="Anton"/>
              </a:rPr>
              <a:t>BONUS THÊM SLIDE</a:t>
            </a:r>
            <a:endParaRPr sz="6000">
              <a:solidFill>
                <a:srgbClr val="219EBC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34" name="Google Shape;434;p23"/>
          <p:cNvSpPr txBox="1"/>
          <p:nvPr/>
        </p:nvSpPr>
        <p:spPr>
          <a:xfrm>
            <a:off x="-12887831" y="3608279"/>
            <a:ext cx="5480912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Lorem ipsum dolor sit amet, consectetuer adipiscing elit. Maecenas porttitor congue massa. Fusce posuere, magna sed pulvinar ultricies, purus lectus malesuada libero, sit amet commodo magna eros quis urna.</a:t>
            </a:r>
            <a:endParaRPr/>
          </a:p>
        </p:txBody>
      </p:sp>
      <p:pic>
        <p:nvPicPr>
          <p:cNvPr id="435" name="Google Shape;43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267" y="143137"/>
            <a:ext cx="11356257" cy="5160383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23"/>
          <p:cNvSpPr txBox="1"/>
          <p:nvPr/>
        </p:nvSpPr>
        <p:spPr>
          <a:xfrm>
            <a:off x="587141" y="5688531"/>
            <a:ext cx="1146368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Phần trợ giúp có thông tin hướng dẫn hỗ trợ người sử dụng mới</a:t>
            </a:r>
            <a:endParaRPr sz="2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E2F3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4"/>
          <p:cNvSpPr txBox="1"/>
          <p:nvPr/>
        </p:nvSpPr>
        <p:spPr>
          <a:xfrm>
            <a:off x="-8712910" y="2484775"/>
            <a:ext cx="551223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6000">
                <a:solidFill>
                  <a:srgbClr val="219EBC"/>
                </a:solidFill>
                <a:latin typeface="Anton"/>
                <a:ea typeface="Anton"/>
                <a:cs typeface="Anton"/>
                <a:sym typeface="Anton"/>
              </a:rPr>
              <a:t>BONUS THÊM SLIDE</a:t>
            </a:r>
            <a:endParaRPr sz="6000">
              <a:solidFill>
                <a:srgbClr val="219EBC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42" name="Google Shape;442;p24"/>
          <p:cNvSpPr txBox="1"/>
          <p:nvPr/>
        </p:nvSpPr>
        <p:spPr>
          <a:xfrm>
            <a:off x="-12887831" y="3608279"/>
            <a:ext cx="5480912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Lorem ipsum dolor sit amet, consectetuer adipiscing elit. Maecenas porttitor congue massa. Fusce posuere, magna sed pulvinar ultricies, purus lectus malesuada libero, sit amet commodo magna eros quis urna.</a:t>
            </a:r>
            <a:endParaRPr/>
          </a:p>
        </p:txBody>
      </p:sp>
      <p:sp>
        <p:nvSpPr>
          <p:cNvPr id="443" name="Google Shape;443;p24"/>
          <p:cNvSpPr txBox="1"/>
          <p:nvPr/>
        </p:nvSpPr>
        <p:spPr>
          <a:xfrm>
            <a:off x="587141" y="5688531"/>
            <a:ext cx="11463688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Phần tiện ích giúp đổi mới màu nền của giao diện giúp tăng thêm tính thân thiện của phần mềm </a:t>
            </a:r>
            <a:endParaRPr sz="2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4" name="Google Shape;44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635" y="174811"/>
            <a:ext cx="11396311" cy="5161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E2F3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5"/>
          <p:cNvSpPr/>
          <p:nvPr/>
        </p:nvSpPr>
        <p:spPr>
          <a:xfrm>
            <a:off x="6096000" y="3713017"/>
            <a:ext cx="8016027" cy="8016027"/>
          </a:xfrm>
          <a:prstGeom prst="ellipse">
            <a:avLst/>
          </a:prstGeom>
          <a:solidFill>
            <a:srgbClr val="02304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25"/>
          <p:cNvSpPr/>
          <p:nvPr/>
        </p:nvSpPr>
        <p:spPr>
          <a:xfrm>
            <a:off x="6068291" y="2008910"/>
            <a:ext cx="2272145" cy="2272145"/>
          </a:xfrm>
          <a:prstGeom prst="ellipse">
            <a:avLst/>
          </a:prstGeom>
          <a:solidFill>
            <a:srgbClr val="FB85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25"/>
          <p:cNvSpPr/>
          <p:nvPr/>
        </p:nvSpPr>
        <p:spPr>
          <a:xfrm>
            <a:off x="6871855" y="-5288843"/>
            <a:ext cx="8717843" cy="8717843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25"/>
          <p:cNvSpPr txBox="1"/>
          <p:nvPr/>
        </p:nvSpPr>
        <p:spPr>
          <a:xfrm>
            <a:off x="355729" y="1180908"/>
            <a:ext cx="551223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6000">
                <a:solidFill>
                  <a:srgbClr val="219EBC"/>
                </a:solidFill>
                <a:latin typeface="Anton"/>
                <a:ea typeface="Anton"/>
                <a:cs typeface="Anton"/>
                <a:sym typeface="Anton"/>
              </a:rPr>
              <a:t>Nhận định dự án </a:t>
            </a:r>
            <a:endParaRPr sz="6000">
              <a:solidFill>
                <a:srgbClr val="219EBC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53" name="Google Shape;453;p25"/>
          <p:cNvSpPr txBox="1"/>
          <p:nvPr/>
        </p:nvSpPr>
        <p:spPr>
          <a:xfrm>
            <a:off x="161048" y="2507612"/>
            <a:ext cx="5706912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PH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 Điểm mạnh: Giao diện đơn giản, dễ dàng sử dụng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PH" sz="2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- Điểm yếu: Vì dễ dàng sử dụng nên không có quá nhiều chức năng</a:t>
            </a:r>
            <a:endParaRPr sz="28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25"/>
          <p:cNvSpPr/>
          <p:nvPr/>
        </p:nvSpPr>
        <p:spPr>
          <a:xfrm>
            <a:off x="-10706196" y="404984"/>
            <a:ext cx="7624547" cy="2850726"/>
          </a:xfrm>
          <a:prstGeom prst="roundRect">
            <a:avLst>
              <a:gd fmla="val 18830" name="adj"/>
            </a:avLst>
          </a:prstGeom>
          <a:solidFill>
            <a:srgbClr val="F2F2F2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	Lorem ipsum dolor sit amet, consectetuer adipiscing elit. Maecenas porttitor congue massa. Fusce posuere, magna sed pulvinar ultricies, purus lectus malesuada libero, sit amet commodo magna eros quis urna.</a:t>
            </a:r>
            <a:endParaRPr/>
          </a:p>
        </p:txBody>
      </p:sp>
      <p:sp>
        <p:nvSpPr>
          <p:cNvPr id="455" name="Google Shape;455;p25"/>
          <p:cNvSpPr/>
          <p:nvPr/>
        </p:nvSpPr>
        <p:spPr>
          <a:xfrm>
            <a:off x="18622541" y="3598515"/>
            <a:ext cx="7624547" cy="2850726"/>
          </a:xfrm>
          <a:prstGeom prst="roundRect">
            <a:avLst>
              <a:gd fmla="val 18830" name="adj"/>
            </a:avLst>
          </a:prstGeom>
          <a:solidFill>
            <a:srgbClr val="F2F2F2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	Lorem ipsum dolor sit amet, consectetuer adipiscing elit. Maecenas porttitor congue massa. Fusce posuere, magna sed pulvinar ultricies, purus lectus malesuada libero, sit amet commodo magna eros quis urna.</a:t>
            </a:r>
            <a:endParaRPr/>
          </a:p>
        </p:txBody>
      </p:sp>
      <p:sp>
        <p:nvSpPr>
          <p:cNvPr id="456" name="Google Shape;456;p25"/>
          <p:cNvSpPr txBox="1"/>
          <p:nvPr/>
        </p:nvSpPr>
        <p:spPr>
          <a:xfrm>
            <a:off x="12855008" y="1390013"/>
            <a:ext cx="5151642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6000">
                <a:solidFill>
                  <a:srgbClr val="FB8500"/>
                </a:solidFill>
                <a:latin typeface="Anton"/>
                <a:ea typeface="Anton"/>
                <a:cs typeface="Anton"/>
                <a:sym typeface="Anton"/>
              </a:rPr>
              <a:t>BONUS THÊM NỘI DUNG</a:t>
            </a:r>
            <a:endParaRPr sz="6000">
              <a:solidFill>
                <a:srgbClr val="FB85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57" name="Google Shape;457;p25"/>
          <p:cNvSpPr txBox="1"/>
          <p:nvPr/>
        </p:nvSpPr>
        <p:spPr>
          <a:xfrm>
            <a:off x="17450454" y="3608279"/>
            <a:ext cx="5344527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Lorem ipsum dolor sit amet, consectetuer adipiscing elit. Maecenas porttitor congue massa. Fusce posuere, magna sed pulvinar ultricies, purus lectus malesuada libero, sit amet commodo magna eros quis urna.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6"/>
          <p:cNvSpPr/>
          <p:nvPr/>
        </p:nvSpPr>
        <p:spPr>
          <a:xfrm>
            <a:off x="-3720586" y="-5710346"/>
            <a:ext cx="19633172" cy="19633172"/>
          </a:xfrm>
          <a:prstGeom prst="ellipse">
            <a:avLst/>
          </a:prstGeom>
          <a:solidFill>
            <a:srgbClr val="02304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26"/>
          <p:cNvSpPr/>
          <p:nvPr/>
        </p:nvSpPr>
        <p:spPr>
          <a:xfrm>
            <a:off x="1033478" y="4630456"/>
            <a:ext cx="10081344" cy="10081344"/>
          </a:xfrm>
          <a:prstGeom prst="ellipse">
            <a:avLst/>
          </a:prstGeom>
          <a:solidFill>
            <a:srgbClr val="FB85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26"/>
          <p:cNvSpPr/>
          <p:nvPr/>
        </p:nvSpPr>
        <p:spPr>
          <a:xfrm>
            <a:off x="2343607" y="5215010"/>
            <a:ext cx="7461086" cy="7461086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26"/>
          <p:cNvSpPr txBox="1"/>
          <p:nvPr/>
        </p:nvSpPr>
        <p:spPr>
          <a:xfrm>
            <a:off x="2960554" y="2320071"/>
            <a:ext cx="6270892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-"/>
            </a:pPr>
            <a:r>
              <a:rPr lang="en-PH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nghiệm thu sau khi hoàn thành dự án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-"/>
            </a:pPr>
            <a:r>
              <a:rPr lang="en-PH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Nghe nhận các đóng góp ý kiến của thầy cô và các bạn</a:t>
            </a:r>
            <a:endParaRPr/>
          </a:p>
        </p:txBody>
      </p:sp>
      <p:sp>
        <p:nvSpPr>
          <p:cNvPr id="466" name="Google Shape;466;p26"/>
          <p:cNvSpPr/>
          <p:nvPr/>
        </p:nvSpPr>
        <p:spPr>
          <a:xfrm>
            <a:off x="-19540186" y="559147"/>
            <a:ext cx="6965750" cy="1084882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Nội dung 1</a:t>
            </a:r>
            <a:endParaRPr sz="3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26"/>
          <p:cNvSpPr/>
          <p:nvPr/>
        </p:nvSpPr>
        <p:spPr>
          <a:xfrm>
            <a:off x="-12169535" y="513469"/>
            <a:ext cx="6965750" cy="1084882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Nội dung 2</a:t>
            </a:r>
            <a:endParaRPr sz="3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26"/>
          <p:cNvSpPr/>
          <p:nvPr/>
        </p:nvSpPr>
        <p:spPr>
          <a:xfrm>
            <a:off x="-4778205" y="548034"/>
            <a:ext cx="6954138" cy="1084882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26"/>
          <p:cNvSpPr/>
          <p:nvPr/>
        </p:nvSpPr>
        <p:spPr>
          <a:xfrm>
            <a:off x="2613125" y="513469"/>
            <a:ext cx="6965750" cy="1084882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PH" sz="3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TỔNG KẾT 	</a:t>
            </a:r>
            <a:endParaRPr b="0" i="0" sz="32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26"/>
          <p:cNvSpPr/>
          <p:nvPr/>
        </p:nvSpPr>
        <p:spPr>
          <a:xfrm>
            <a:off x="-5946502" y="2179974"/>
            <a:ext cx="7339165" cy="7339165"/>
          </a:xfrm>
          <a:prstGeom prst="ellipse">
            <a:avLst/>
          </a:prstGeom>
          <a:solidFill>
            <a:srgbClr val="8ECA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26"/>
          <p:cNvSpPr/>
          <p:nvPr/>
        </p:nvSpPr>
        <p:spPr>
          <a:xfrm>
            <a:off x="9653472" y="0"/>
            <a:ext cx="6965750" cy="6965750"/>
          </a:xfrm>
          <a:prstGeom prst="ellipse">
            <a:avLst/>
          </a:prstGeom>
          <a:solidFill>
            <a:srgbClr val="8ECA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26"/>
          <p:cNvSpPr txBox="1"/>
          <p:nvPr/>
        </p:nvSpPr>
        <p:spPr>
          <a:xfrm>
            <a:off x="3178414" y="12854856"/>
            <a:ext cx="5816184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Lorem ipsum dolor sit amet, consectetuer adipiscing elit. Maecenas porttitor congue massa. Fusce posuere, magna sed pulvinar ultricies, purus lectus malesuada libero, sit amet commodo magna eros quis urna.</a:t>
            </a:r>
            <a:endParaRPr/>
          </a:p>
        </p:txBody>
      </p:sp>
      <p:sp>
        <p:nvSpPr>
          <p:cNvPr id="473" name="Google Shape;473;p26"/>
          <p:cNvSpPr txBox="1"/>
          <p:nvPr/>
        </p:nvSpPr>
        <p:spPr>
          <a:xfrm>
            <a:off x="3105981" y="7165832"/>
            <a:ext cx="5934253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6000">
                <a:solidFill>
                  <a:srgbClr val="FB8500"/>
                </a:solidFill>
                <a:latin typeface="Anton"/>
                <a:ea typeface="Anton"/>
                <a:cs typeface="Anton"/>
                <a:sym typeface="Anton"/>
              </a:rPr>
              <a:t>BONUS THÊM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6000">
                <a:solidFill>
                  <a:srgbClr val="FB8500"/>
                </a:solidFill>
                <a:latin typeface="Anton"/>
                <a:ea typeface="Anton"/>
                <a:cs typeface="Anton"/>
                <a:sym typeface="Anton"/>
              </a:rPr>
              <a:t>NỘI DUNG</a:t>
            </a:r>
            <a:endParaRPr sz="6000">
              <a:solidFill>
                <a:srgbClr val="FB85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E2F3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7"/>
          <p:cNvSpPr/>
          <p:nvPr/>
        </p:nvSpPr>
        <p:spPr>
          <a:xfrm>
            <a:off x="6096000" y="-1256691"/>
            <a:ext cx="9729940" cy="9729940"/>
          </a:xfrm>
          <a:prstGeom prst="ellipse">
            <a:avLst/>
          </a:prstGeom>
          <a:solidFill>
            <a:srgbClr val="02304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27"/>
          <p:cNvSpPr/>
          <p:nvPr/>
        </p:nvSpPr>
        <p:spPr>
          <a:xfrm>
            <a:off x="6817126" y="-456950"/>
            <a:ext cx="7844635" cy="7844635"/>
          </a:xfrm>
          <a:prstGeom prst="ellipse">
            <a:avLst/>
          </a:prstGeom>
          <a:solidFill>
            <a:srgbClr val="FB85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27"/>
          <p:cNvSpPr/>
          <p:nvPr/>
        </p:nvSpPr>
        <p:spPr>
          <a:xfrm>
            <a:off x="7530059" y="291054"/>
            <a:ext cx="6418768" cy="6418768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27"/>
          <p:cNvSpPr txBox="1"/>
          <p:nvPr/>
        </p:nvSpPr>
        <p:spPr>
          <a:xfrm>
            <a:off x="3531053" y="7985538"/>
            <a:ext cx="512989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6000">
                <a:solidFill>
                  <a:srgbClr val="023047"/>
                </a:solidFill>
                <a:latin typeface="Lobster"/>
                <a:ea typeface="Lobster"/>
                <a:cs typeface="Lobster"/>
                <a:sym typeface="Lobster"/>
              </a:rPr>
              <a:t>Thanks You</a:t>
            </a:r>
            <a:endParaRPr sz="6000">
              <a:solidFill>
                <a:srgbClr val="023047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482" name="Google Shape;482;p27"/>
          <p:cNvSpPr txBox="1"/>
          <p:nvPr/>
        </p:nvSpPr>
        <p:spPr>
          <a:xfrm>
            <a:off x="19560605" y="3608279"/>
            <a:ext cx="534452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</p:txBody>
      </p:sp>
      <p:sp>
        <p:nvSpPr>
          <p:cNvPr id="483" name="Google Shape;483;p27"/>
          <p:cNvSpPr txBox="1"/>
          <p:nvPr/>
        </p:nvSpPr>
        <p:spPr>
          <a:xfrm>
            <a:off x="355729" y="3608279"/>
            <a:ext cx="548091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</p:txBody>
      </p:sp>
      <p:sp>
        <p:nvSpPr>
          <p:cNvPr id="484" name="Google Shape;484;p27"/>
          <p:cNvSpPr/>
          <p:nvPr/>
        </p:nvSpPr>
        <p:spPr>
          <a:xfrm>
            <a:off x="5234353" y="-3201168"/>
            <a:ext cx="1723293" cy="1712070"/>
          </a:xfrm>
          <a:prstGeom prst="ellipse">
            <a:avLst/>
          </a:prstGeom>
          <a:solidFill>
            <a:schemeClr val="accent2"/>
          </a:solidFill>
          <a:ln cap="flat" cmpd="sng" w="76200">
            <a:solidFill>
              <a:srgbClr val="02304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27"/>
          <p:cNvSpPr txBox="1"/>
          <p:nvPr/>
        </p:nvSpPr>
        <p:spPr>
          <a:xfrm>
            <a:off x="232631" y="1117601"/>
            <a:ext cx="5836641" cy="60016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Nghiệm thu sau khi hoàn thành dự án 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en-PH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Biết nhận định, đánh giá và khảo sát hệ thống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en-PH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Sử dụng quỹ thời gian hợp lý trong việc quản lý dự án để hoàn thành theo kế hoạch đề ra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en-PH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Kỹ năng làm việc nhóm, phát triển dự án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33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33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E2F3"/>
        </a:solid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8"/>
          <p:cNvSpPr/>
          <p:nvPr/>
        </p:nvSpPr>
        <p:spPr>
          <a:xfrm>
            <a:off x="1249471" y="-1236571"/>
            <a:ext cx="9729940" cy="9729940"/>
          </a:xfrm>
          <a:prstGeom prst="ellipse">
            <a:avLst/>
          </a:prstGeom>
          <a:solidFill>
            <a:srgbClr val="02304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28"/>
          <p:cNvSpPr/>
          <p:nvPr/>
        </p:nvSpPr>
        <p:spPr>
          <a:xfrm>
            <a:off x="2363660" y="-314039"/>
            <a:ext cx="7844635" cy="7844635"/>
          </a:xfrm>
          <a:prstGeom prst="ellipse">
            <a:avLst/>
          </a:prstGeom>
          <a:solidFill>
            <a:srgbClr val="FB85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28"/>
          <p:cNvSpPr/>
          <p:nvPr/>
        </p:nvSpPr>
        <p:spPr>
          <a:xfrm>
            <a:off x="3076593" y="307987"/>
            <a:ext cx="6418768" cy="6418768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“Nếu muốn thành công hãy tin tưởng chúng tôi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Nếu thất bại đừng tìm chúng tôi”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28"/>
          <p:cNvSpPr txBox="1"/>
          <p:nvPr/>
        </p:nvSpPr>
        <p:spPr>
          <a:xfrm>
            <a:off x="3531053" y="7985538"/>
            <a:ext cx="512989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6000">
                <a:solidFill>
                  <a:srgbClr val="023047"/>
                </a:solidFill>
                <a:latin typeface="Lobster"/>
                <a:ea typeface="Lobster"/>
                <a:cs typeface="Lobster"/>
                <a:sym typeface="Lobster"/>
              </a:rPr>
              <a:t>Thanks You</a:t>
            </a:r>
            <a:endParaRPr sz="6000">
              <a:solidFill>
                <a:srgbClr val="023047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494" name="Google Shape;494;p28"/>
          <p:cNvSpPr txBox="1"/>
          <p:nvPr/>
        </p:nvSpPr>
        <p:spPr>
          <a:xfrm>
            <a:off x="16067131" y="1390013"/>
            <a:ext cx="5151642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6000">
                <a:solidFill>
                  <a:srgbClr val="FB8500"/>
                </a:solidFill>
                <a:latin typeface="Anton"/>
                <a:ea typeface="Anton"/>
                <a:cs typeface="Anton"/>
                <a:sym typeface="Anton"/>
              </a:rPr>
              <a:t>BONUS THÊM NỘI DUNG</a:t>
            </a:r>
            <a:endParaRPr sz="6000">
              <a:solidFill>
                <a:srgbClr val="FB85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95" name="Google Shape;495;p28"/>
          <p:cNvSpPr txBox="1"/>
          <p:nvPr/>
        </p:nvSpPr>
        <p:spPr>
          <a:xfrm>
            <a:off x="19560605" y="3608279"/>
            <a:ext cx="5344527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Lorem ipsum dolor sit amet, consectetuer adipiscing elit. Maecenas porttitor congue massa. Fusce posuere, magna sed pulvinar ultricies, purus lectus malesuada libero, sit amet commodo magna eros quis urna.</a:t>
            </a:r>
            <a:endParaRPr/>
          </a:p>
        </p:txBody>
      </p:sp>
      <p:sp>
        <p:nvSpPr>
          <p:cNvPr id="496" name="Google Shape;496;p28"/>
          <p:cNvSpPr txBox="1"/>
          <p:nvPr/>
        </p:nvSpPr>
        <p:spPr>
          <a:xfrm>
            <a:off x="355729" y="3608279"/>
            <a:ext cx="548091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</p:txBody>
      </p:sp>
      <p:sp>
        <p:nvSpPr>
          <p:cNvPr id="497" name="Google Shape;497;p28"/>
          <p:cNvSpPr/>
          <p:nvPr/>
        </p:nvSpPr>
        <p:spPr>
          <a:xfrm>
            <a:off x="5234353" y="-3201168"/>
            <a:ext cx="1723293" cy="1712070"/>
          </a:xfrm>
          <a:prstGeom prst="ellipse">
            <a:avLst/>
          </a:prstGeom>
          <a:solidFill>
            <a:schemeClr val="accent2"/>
          </a:solidFill>
          <a:ln cap="flat" cmpd="sng" w="76200">
            <a:solidFill>
              <a:srgbClr val="02304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28"/>
          <p:cNvSpPr txBox="1"/>
          <p:nvPr/>
        </p:nvSpPr>
        <p:spPr>
          <a:xfrm>
            <a:off x="232631" y="1117601"/>
            <a:ext cx="583664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9"/>
          <p:cNvSpPr/>
          <p:nvPr/>
        </p:nvSpPr>
        <p:spPr>
          <a:xfrm>
            <a:off x="-1056056" y="-3723056"/>
            <a:ext cx="14304112" cy="14304112"/>
          </a:xfrm>
          <a:prstGeom prst="ellipse">
            <a:avLst/>
          </a:prstGeom>
          <a:solidFill>
            <a:srgbClr val="02304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29"/>
          <p:cNvSpPr/>
          <p:nvPr/>
        </p:nvSpPr>
        <p:spPr>
          <a:xfrm>
            <a:off x="329750" y="-2337250"/>
            <a:ext cx="11532501" cy="11532501"/>
          </a:xfrm>
          <a:prstGeom prst="ellipse">
            <a:avLst/>
          </a:prstGeom>
          <a:solidFill>
            <a:srgbClr val="FB85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29"/>
          <p:cNvSpPr/>
          <p:nvPr/>
        </p:nvSpPr>
        <p:spPr>
          <a:xfrm>
            <a:off x="1377843" y="-1289157"/>
            <a:ext cx="9436315" cy="9436315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29"/>
          <p:cNvSpPr txBox="1"/>
          <p:nvPr/>
        </p:nvSpPr>
        <p:spPr>
          <a:xfrm>
            <a:off x="3531053" y="3460427"/>
            <a:ext cx="512989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6000">
                <a:solidFill>
                  <a:srgbClr val="023047"/>
                </a:solidFill>
                <a:latin typeface="Lobster"/>
                <a:ea typeface="Lobster"/>
                <a:cs typeface="Lobster"/>
                <a:sym typeface="Lobster"/>
              </a:rPr>
              <a:t>Thank You</a:t>
            </a:r>
            <a:endParaRPr sz="6000">
              <a:solidFill>
                <a:srgbClr val="023047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507" name="Google Shape;507;p29"/>
          <p:cNvSpPr txBox="1"/>
          <p:nvPr/>
        </p:nvSpPr>
        <p:spPr>
          <a:xfrm>
            <a:off x="-12305193" y="3608279"/>
            <a:ext cx="548091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29"/>
          <p:cNvSpPr/>
          <p:nvPr/>
        </p:nvSpPr>
        <p:spPr>
          <a:xfrm>
            <a:off x="5234353" y="1628740"/>
            <a:ext cx="1723293" cy="1712070"/>
          </a:xfrm>
          <a:prstGeom prst="ellipse">
            <a:avLst/>
          </a:prstGeom>
          <a:solidFill>
            <a:schemeClr val="accent2"/>
          </a:solidFill>
          <a:ln cap="flat" cmpd="sng" w="76200">
            <a:solidFill>
              <a:srgbClr val="02304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5DBE5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/>
          <p:nvPr/>
        </p:nvSpPr>
        <p:spPr>
          <a:xfrm>
            <a:off x="1693753" y="993992"/>
            <a:ext cx="625743" cy="625743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"/>
          <p:cNvSpPr/>
          <p:nvPr/>
        </p:nvSpPr>
        <p:spPr>
          <a:xfrm>
            <a:off x="2006624" y="-5219065"/>
            <a:ext cx="8237098" cy="8237098"/>
          </a:xfrm>
          <a:prstGeom prst="ellipse">
            <a:avLst/>
          </a:prstGeom>
          <a:solidFill>
            <a:srgbClr val="8ECA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"/>
          <p:cNvSpPr/>
          <p:nvPr/>
        </p:nvSpPr>
        <p:spPr>
          <a:xfrm>
            <a:off x="10498247" y="157186"/>
            <a:ext cx="1253262" cy="1253262"/>
          </a:xfrm>
          <a:prstGeom prst="ellipse">
            <a:avLst/>
          </a:prstGeom>
          <a:solidFill>
            <a:srgbClr val="219EB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9958258" y="1154283"/>
            <a:ext cx="625744" cy="625744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"/>
          <p:cNvSpPr/>
          <p:nvPr/>
        </p:nvSpPr>
        <p:spPr>
          <a:xfrm>
            <a:off x="6096000" y="2565623"/>
            <a:ext cx="10852457" cy="10852457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605282" y="3748675"/>
            <a:ext cx="4726044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9600">
                <a:solidFill>
                  <a:srgbClr val="219EBC"/>
                </a:solidFill>
                <a:latin typeface="Anton"/>
                <a:ea typeface="Anton"/>
                <a:cs typeface="Anton"/>
                <a:sym typeface="Anton"/>
              </a:rPr>
              <a:t>Đồ án 1</a:t>
            </a:r>
            <a:endParaRPr sz="9600">
              <a:solidFill>
                <a:srgbClr val="219EBC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22" name="Google Shape;122;p3"/>
          <p:cNvSpPr/>
          <p:nvPr/>
        </p:nvSpPr>
        <p:spPr>
          <a:xfrm>
            <a:off x="2399816" y="-4759351"/>
            <a:ext cx="7392368" cy="7392368"/>
          </a:xfrm>
          <a:prstGeom prst="ellipse">
            <a:avLst/>
          </a:prstGeom>
          <a:solidFill>
            <a:srgbClr val="02304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3" name="Google Shape;123;p3"/>
          <p:cNvGrpSpPr/>
          <p:nvPr/>
        </p:nvGrpSpPr>
        <p:grpSpPr>
          <a:xfrm>
            <a:off x="-12715683" y="2556777"/>
            <a:ext cx="2802113" cy="3450286"/>
            <a:chOff x="432154" y="2856499"/>
            <a:chExt cx="2802113" cy="3450286"/>
          </a:xfrm>
        </p:grpSpPr>
        <p:sp>
          <p:nvSpPr>
            <p:cNvPr id="124" name="Google Shape;124;p3"/>
            <p:cNvSpPr/>
            <p:nvPr/>
          </p:nvSpPr>
          <p:spPr>
            <a:xfrm>
              <a:off x="432154" y="2856499"/>
              <a:ext cx="2802113" cy="3450286"/>
            </a:xfrm>
            <a:prstGeom prst="roundRect">
              <a:avLst>
                <a:gd fmla="val 11096" name="adj"/>
              </a:avLst>
            </a:prstGeom>
            <a:solidFill>
              <a:srgbClr val="FFB703"/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544030" y="2976078"/>
              <a:ext cx="2544858" cy="2008517"/>
            </a:xfrm>
            <a:prstGeom prst="roundRect">
              <a:avLst>
                <a:gd fmla="val 963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3"/>
            <p:cNvSpPr txBox="1"/>
            <p:nvPr/>
          </p:nvSpPr>
          <p:spPr>
            <a:xfrm>
              <a:off x="846483" y="5335383"/>
              <a:ext cx="1939955" cy="400110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PH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INSERT NAME</a:t>
              </a:r>
              <a:endParaRPr/>
            </a:p>
          </p:txBody>
        </p:sp>
      </p:grpSp>
      <p:grpSp>
        <p:nvGrpSpPr>
          <p:cNvPr id="127" name="Google Shape;127;p3"/>
          <p:cNvGrpSpPr/>
          <p:nvPr/>
        </p:nvGrpSpPr>
        <p:grpSpPr>
          <a:xfrm>
            <a:off x="-3941266" y="2576080"/>
            <a:ext cx="2802113" cy="3450286"/>
            <a:chOff x="432154" y="2856499"/>
            <a:chExt cx="2802113" cy="3450286"/>
          </a:xfrm>
        </p:grpSpPr>
        <p:sp>
          <p:nvSpPr>
            <p:cNvPr id="128" name="Google Shape;128;p3"/>
            <p:cNvSpPr/>
            <p:nvPr/>
          </p:nvSpPr>
          <p:spPr>
            <a:xfrm>
              <a:off x="432154" y="2856499"/>
              <a:ext cx="2802113" cy="3450286"/>
            </a:xfrm>
            <a:prstGeom prst="roundRect">
              <a:avLst>
                <a:gd fmla="val 11096" name="adj"/>
              </a:avLst>
            </a:prstGeom>
            <a:solidFill>
              <a:srgbClr val="FFB703"/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544030" y="2976078"/>
              <a:ext cx="2544858" cy="2008517"/>
            </a:xfrm>
            <a:prstGeom prst="roundRect">
              <a:avLst>
                <a:gd fmla="val 963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3"/>
            <p:cNvSpPr txBox="1"/>
            <p:nvPr/>
          </p:nvSpPr>
          <p:spPr>
            <a:xfrm>
              <a:off x="846483" y="5335383"/>
              <a:ext cx="1939955" cy="400110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PH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INSERT NAME</a:t>
              </a:r>
              <a:endParaRPr/>
            </a:p>
          </p:txBody>
        </p:sp>
      </p:grpSp>
      <p:grpSp>
        <p:nvGrpSpPr>
          <p:cNvPr id="131" name="Google Shape;131;p3"/>
          <p:cNvGrpSpPr/>
          <p:nvPr/>
        </p:nvGrpSpPr>
        <p:grpSpPr>
          <a:xfrm>
            <a:off x="7151143" y="7144542"/>
            <a:ext cx="4332558" cy="2647785"/>
            <a:chOff x="432154" y="2856499"/>
            <a:chExt cx="2802113" cy="2647785"/>
          </a:xfrm>
        </p:grpSpPr>
        <p:sp>
          <p:nvSpPr>
            <p:cNvPr id="132" name="Google Shape;132;p3"/>
            <p:cNvSpPr/>
            <p:nvPr/>
          </p:nvSpPr>
          <p:spPr>
            <a:xfrm>
              <a:off x="432154" y="2856499"/>
              <a:ext cx="2802113" cy="2647785"/>
            </a:xfrm>
            <a:prstGeom prst="roundRect">
              <a:avLst>
                <a:gd fmla="val 11096" name="adj"/>
              </a:avLst>
            </a:prstGeom>
            <a:solidFill>
              <a:srgbClr val="023047"/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544030" y="2976078"/>
              <a:ext cx="2544858" cy="2008517"/>
            </a:xfrm>
            <a:prstGeom prst="roundRect">
              <a:avLst>
                <a:gd fmla="val 963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3"/>
            <p:cNvSpPr txBox="1"/>
            <p:nvPr/>
          </p:nvSpPr>
          <p:spPr>
            <a:xfrm>
              <a:off x="1218686" y="5044384"/>
              <a:ext cx="1254679" cy="400110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PH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INSERT NAME</a:t>
              </a:r>
              <a:endParaRPr/>
            </a:p>
          </p:txBody>
        </p:sp>
      </p:grpSp>
      <p:grpSp>
        <p:nvGrpSpPr>
          <p:cNvPr id="135" name="Google Shape;135;p3"/>
          <p:cNvGrpSpPr/>
          <p:nvPr/>
        </p:nvGrpSpPr>
        <p:grpSpPr>
          <a:xfrm>
            <a:off x="7177044" y="14506935"/>
            <a:ext cx="4332558" cy="2647785"/>
            <a:chOff x="432154" y="2856499"/>
            <a:chExt cx="2802113" cy="2647785"/>
          </a:xfrm>
        </p:grpSpPr>
        <p:sp>
          <p:nvSpPr>
            <p:cNvPr id="136" name="Google Shape;136;p3"/>
            <p:cNvSpPr/>
            <p:nvPr/>
          </p:nvSpPr>
          <p:spPr>
            <a:xfrm>
              <a:off x="432154" y="2856499"/>
              <a:ext cx="2802113" cy="2647785"/>
            </a:xfrm>
            <a:prstGeom prst="roundRect">
              <a:avLst>
                <a:gd fmla="val 11096" name="adj"/>
              </a:avLst>
            </a:prstGeom>
            <a:solidFill>
              <a:srgbClr val="023047"/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44030" y="2976078"/>
              <a:ext cx="2544858" cy="2008517"/>
            </a:xfrm>
            <a:prstGeom prst="roundRect">
              <a:avLst>
                <a:gd fmla="val 963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3"/>
            <p:cNvSpPr txBox="1"/>
            <p:nvPr/>
          </p:nvSpPr>
          <p:spPr>
            <a:xfrm>
              <a:off x="1218686" y="5044384"/>
              <a:ext cx="1254679" cy="400110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PH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INSERT NAME</a:t>
              </a:r>
              <a:endParaRPr/>
            </a:p>
          </p:txBody>
        </p:sp>
      </p:grpSp>
      <p:sp>
        <p:nvSpPr>
          <p:cNvPr id="139" name="Google Shape;139;p3"/>
          <p:cNvSpPr/>
          <p:nvPr/>
        </p:nvSpPr>
        <p:spPr>
          <a:xfrm>
            <a:off x="457280" y="157186"/>
            <a:ext cx="1236473" cy="1236473"/>
          </a:xfrm>
          <a:prstGeom prst="ellipse">
            <a:avLst/>
          </a:prstGeom>
          <a:solidFill>
            <a:srgbClr val="219EB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3"/>
          <p:cNvSpPr txBox="1"/>
          <p:nvPr/>
        </p:nvSpPr>
        <p:spPr>
          <a:xfrm>
            <a:off x="12699943" y="2592616"/>
            <a:ext cx="551223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6000">
                <a:solidFill>
                  <a:srgbClr val="219EBC"/>
                </a:solidFill>
                <a:latin typeface="Anton"/>
                <a:ea typeface="Anton"/>
                <a:cs typeface="Anton"/>
                <a:sym typeface="Anton"/>
              </a:rPr>
              <a:t>TÊN NHÓM</a:t>
            </a:r>
            <a:endParaRPr sz="6000">
              <a:solidFill>
                <a:srgbClr val="219EBC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41" name="Google Shape;141;p3"/>
          <p:cNvSpPr txBox="1"/>
          <p:nvPr/>
        </p:nvSpPr>
        <p:spPr>
          <a:xfrm>
            <a:off x="15099322" y="3608279"/>
            <a:ext cx="548091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P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MÔN HỌC THUYẾT TRÌNH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3"/>
          <p:cNvSpPr txBox="1"/>
          <p:nvPr/>
        </p:nvSpPr>
        <p:spPr>
          <a:xfrm>
            <a:off x="605282" y="-1613941"/>
            <a:ext cx="562686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4800">
                <a:solidFill>
                  <a:srgbClr val="2E75B5"/>
                </a:solidFill>
                <a:latin typeface="Lobster"/>
                <a:ea typeface="Lobster"/>
                <a:cs typeface="Lobster"/>
                <a:sym typeface="Lobster"/>
              </a:rPr>
              <a:t>Thành viên trong nhóm</a:t>
            </a:r>
            <a:endParaRPr sz="4800">
              <a:solidFill>
                <a:srgbClr val="2E75B5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43" name="Google Shape;143;p3"/>
          <p:cNvSpPr txBox="1"/>
          <p:nvPr/>
        </p:nvSpPr>
        <p:spPr>
          <a:xfrm>
            <a:off x="2365966" y="5087101"/>
            <a:ext cx="3779520" cy="1950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E2F3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"/>
          <p:cNvSpPr/>
          <p:nvPr/>
        </p:nvSpPr>
        <p:spPr>
          <a:xfrm>
            <a:off x="2006624" y="-8945245"/>
            <a:ext cx="8237098" cy="8237098"/>
          </a:xfrm>
          <a:prstGeom prst="ellipse">
            <a:avLst/>
          </a:prstGeom>
          <a:solidFill>
            <a:srgbClr val="8ECA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4"/>
          <p:cNvSpPr/>
          <p:nvPr/>
        </p:nvSpPr>
        <p:spPr>
          <a:xfrm>
            <a:off x="6096000" y="-6705600"/>
            <a:ext cx="10134600" cy="10134600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4"/>
          <p:cNvSpPr/>
          <p:nvPr/>
        </p:nvSpPr>
        <p:spPr>
          <a:xfrm>
            <a:off x="-3033244" y="3429000"/>
            <a:ext cx="9395944" cy="9395944"/>
          </a:xfrm>
          <a:prstGeom prst="ellipse">
            <a:avLst/>
          </a:prstGeom>
          <a:solidFill>
            <a:srgbClr val="02304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4"/>
          <p:cNvSpPr/>
          <p:nvPr/>
        </p:nvSpPr>
        <p:spPr>
          <a:xfrm>
            <a:off x="17859167" y="157186"/>
            <a:ext cx="1253262" cy="1253262"/>
          </a:xfrm>
          <a:prstGeom prst="ellipse">
            <a:avLst/>
          </a:prstGeom>
          <a:solidFill>
            <a:srgbClr val="219EB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4"/>
          <p:cNvSpPr/>
          <p:nvPr/>
        </p:nvSpPr>
        <p:spPr>
          <a:xfrm>
            <a:off x="-2073217" y="993992"/>
            <a:ext cx="625743" cy="625743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4"/>
          <p:cNvSpPr/>
          <p:nvPr/>
        </p:nvSpPr>
        <p:spPr>
          <a:xfrm>
            <a:off x="14004478" y="1154283"/>
            <a:ext cx="625744" cy="625744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4"/>
          <p:cNvSpPr/>
          <p:nvPr/>
        </p:nvSpPr>
        <p:spPr>
          <a:xfrm>
            <a:off x="-5189318" y="157186"/>
            <a:ext cx="1236473" cy="1236473"/>
          </a:xfrm>
          <a:prstGeom prst="ellipse">
            <a:avLst/>
          </a:prstGeom>
          <a:solidFill>
            <a:srgbClr val="219EB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605282" y="783817"/>
            <a:ext cx="562686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4800">
                <a:solidFill>
                  <a:srgbClr val="2E75B5"/>
                </a:solidFill>
                <a:latin typeface="Lobster"/>
                <a:ea typeface="Lobster"/>
                <a:cs typeface="Lobster"/>
                <a:sym typeface="Lobster"/>
              </a:rPr>
              <a:t>Thành viên trong nhóm</a:t>
            </a:r>
            <a:endParaRPr sz="4800">
              <a:solidFill>
                <a:srgbClr val="2E75B5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grpSp>
        <p:nvGrpSpPr>
          <p:cNvPr id="156" name="Google Shape;156;p4"/>
          <p:cNvGrpSpPr/>
          <p:nvPr/>
        </p:nvGrpSpPr>
        <p:grpSpPr>
          <a:xfrm>
            <a:off x="616600" y="2556777"/>
            <a:ext cx="2802113" cy="3450286"/>
            <a:chOff x="432154" y="2856499"/>
            <a:chExt cx="2802113" cy="3450286"/>
          </a:xfrm>
        </p:grpSpPr>
        <p:sp>
          <p:nvSpPr>
            <p:cNvPr id="157" name="Google Shape;157;p4"/>
            <p:cNvSpPr/>
            <p:nvPr/>
          </p:nvSpPr>
          <p:spPr>
            <a:xfrm>
              <a:off x="432154" y="2856499"/>
              <a:ext cx="2802113" cy="3450286"/>
            </a:xfrm>
            <a:prstGeom prst="roundRect">
              <a:avLst>
                <a:gd fmla="val 11096" name="adj"/>
              </a:avLst>
            </a:prstGeom>
            <a:solidFill>
              <a:srgbClr val="FFB703"/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4"/>
            <p:cNvSpPr txBox="1"/>
            <p:nvPr/>
          </p:nvSpPr>
          <p:spPr>
            <a:xfrm>
              <a:off x="586715" y="4298207"/>
              <a:ext cx="2492990" cy="707886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PH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Kiều Xuân Khánh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PH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21103100436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" name="Google Shape;159;p4"/>
          <p:cNvGrpSpPr/>
          <p:nvPr/>
        </p:nvGrpSpPr>
        <p:grpSpPr>
          <a:xfrm>
            <a:off x="4694943" y="2552621"/>
            <a:ext cx="2802113" cy="3450286"/>
            <a:chOff x="432154" y="2856499"/>
            <a:chExt cx="2802113" cy="3450286"/>
          </a:xfrm>
        </p:grpSpPr>
        <p:sp>
          <p:nvSpPr>
            <p:cNvPr id="160" name="Google Shape;160;p4"/>
            <p:cNvSpPr/>
            <p:nvPr/>
          </p:nvSpPr>
          <p:spPr>
            <a:xfrm>
              <a:off x="432154" y="2856499"/>
              <a:ext cx="2802113" cy="3450286"/>
            </a:xfrm>
            <a:prstGeom prst="roundRect">
              <a:avLst>
                <a:gd fmla="val 11096" name="adj"/>
              </a:avLst>
            </a:prstGeom>
            <a:solidFill>
              <a:srgbClr val="FFB703"/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4"/>
            <p:cNvSpPr txBox="1"/>
            <p:nvPr/>
          </p:nvSpPr>
          <p:spPr>
            <a:xfrm>
              <a:off x="769777" y="4270077"/>
              <a:ext cx="2185214" cy="707886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PH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Vũ Hoàng Việt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PH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21103100443 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" name="Google Shape;162;p4"/>
          <p:cNvSpPr txBox="1"/>
          <p:nvPr/>
        </p:nvSpPr>
        <p:spPr>
          <a:xfrm>
            <a:off x="2691325" y="7822771"/>
            <a:ext cx="6792244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6000">
                <a:solidFill>
                  <a:srgbClr val="2E75B5"/>
                </a:solidFill>
                <a:latin typeface="Anton"/>
                <a:ea typeface="Anton"/>
                <a:cs typeface="Anton"/>
                <a:sym typeface="Anton"/>
              </a:rPr>
              <a:t>NỘI DUNG THUYẾT TRÌNH</a:t>
            </a:r>
            <a:endParaRPr sz="6000">
              <a:solidFill>
                <a:srgbClr val="2E75B5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63" name="Google Shape;163;p4"/>
          <p:cNvSpPr/>
          <p:nvPr/>
        </p:nvSpPr>
        <p:spPr>
          <a:xfrm>
            <a:off x="2587452" y="10051192"/>
            <a:ext cx="6965750" cy="1084882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Nội dung 1</a:t>
            </a:r>
            <a:endParaRPr sz="3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4"/>
          <p:cNvSpPr/>
          <p:nvPr/>
        </p:nvSpPr>
        <p:spPr>
          <a:xfrm>
            <a:off x="2596010" y="13100268"/>
            <a:ext cx="6965750" cy="1084882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Nội dung 2</a:t>
            </a:r>
            <a:endParaRPr sz="3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4"/>
          <p:cNvSpPr/>
          <p:nvPr/>
        </p:nvSpPr>
        <p:spPr>
          <a:xfrm>
            <a:off x="2596010" y="15715591"/>
            <a:ext cx="6965750" cy="1084882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Nội dung 3</a:t>
            </a:r>
            <a:endParaRPr sz="3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4"/>
          <p:cNvSpPr/>
          <p:nvPr/>
        </p:nvSpPr>
        <p:spPr>
          <a:xfrm>
            <a:off x="2578895" y="19057745"/>
            <a:ext cx="6965750" cy="1084882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Nội dung 4</a:t>
            </a:r>
            <a:endParaRPr sz="3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7" name="Google Shape;167;p4"/>
          <p:cNvGrpSpPr/>
          <p:nvPr/>
        </p:nvGrpSpPr>
        <p:grpSpPr>
          <a:xfrm>
            <a:off x="8768502" y="2581287"/>
            <a:ext cx="2802113" cy="3450286"/>
            <a:chOff x="432154" y="2856499"/>
            <a:chExt cx="2802113" cy="3450286"/>
          </a:xfrm>
        </p:grpSpPr>
        <p:sp>
          <p:nvSpPr>
            <p:cNvPr id="168" name="Google Shape;168;p4"/>
            <p:cNvSpPr/>
            <p:nvPr/>
          </p:nvSpPr>
          <p:spPr>
            <a:xfrm>
              <a:off x="432154" y="2856499"/>
              <a:ext cx="2802113" cy="3450286"/>
            </a:xfrm>
            <a:prstGeom prst="roundRect">
              <a:avLst>
                <a:gd fmla="val 11096" name="adj"/>
              </a:avLst>
            </a:prstGeom>
            <a:solidFill>
              <a:srgbClr val="FFB703"/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4"/>
            <p:cNvSpPr txBox="1"/>
            <p:nvPr/>
          </p:nvSpPr>
          <p:spPr>
            <a:xfrm>
              <a:off x="891711" y="4124962"/>
              <a:ext cx="2031325" cy="707886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PH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Bùi Tuấn Anh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PH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21103100261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E2F3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"/>
          <p:cNvSpPr/>
          <p:nvPr/>
        </p:nvSpPr>
        <p:spPr>
          <a:xfrm>
            <a:off x="-7630886" y="-1638300"/>
            <a:ext cx="10134600" cy="10134600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9671171" y="-1268972"/>
            <a:ext cx="9395944" cy="9395944"/>
          </a:xfrm>
          <a:prstGeom prst="ellipse">
            <a:avLst/>
          </a:prstGeom>
          <a:solidFill>
            <a:srgbClr val="02304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5"/>
          <p:cNvSpPr txBox="1"/>
          <p:nvPr/>
        </p:nvSpPr>
        <p:spPr>
          <a:xfrm>
            <a:off x="2691325" y="278971"/>
            <a:ext cx="6792244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6000">
                <a:solidFill>
                  <a:srgbClr val="2E75B5"/>
                </a:solidFill>
                <a:latin typeface="Anton"/>
                <a:ea typeface="Anton"/>
                <a:cs typeface="Anton"/>
                <a:sym typeface="Anton"/>
              </a:rPr>
              <a:t>NỘI DUNG THUYẾT TRÌNH</a:t>
            </a:r>
            <a:endParaRPr sz="6000">
              <a:solidFill>
                <a:srgbClr val="2E75B5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177" name="Google Shape;177;p5"/>
          <p:cNvGrpSpPr/>
          <p:nvPr/>
        </p:nvGrpSpPr>
        <p:grpSpPr>
          <a:xfrm>
            <a:off x="886917" y="-9408569"/>
            <a:ext cx="2802113" cy="3450286"/>
            <a:chOff x="432154" y="2856499"/>
            <a:chExt cx="2802113" cy="3450286"/>
          </a:xfrm>
        </p:grpSpPr>
        <p:sp>
          <p:nvSpPr>
            <p:cNvPr id="178" name="Google Shape;178;p5"/>
            <p:cNvSpPr/>
            <p:nvPr/>
          </p:nvSpPr>
          <p:spPr>
            <a:xfrm>
              <a:off x="432154" y="2856499"/>
              <a:ext cx="2802113" cy="3450286"/>
            </a:xfrm>
            <a:prstGeom prst="roundRect">
              <a:avLst>
                <a:gd fmla="val 11096" name="adj"/>
              </a:avLst>
            </a:prstGeom>
            <a:solidFill>
              <a:srgbClr val="FFB703"/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544030" y="2976078"/>
              <a:ext cx="2544858" cy="2008517"/>
            </a:xfrm>
            <a:prstGeom prst="roundRect">
              <a:avLst>
                <a:gd fmla="val 963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5"/>
            <p:cNvSpPr txBox="1"/>
            <p:nvPr/>
          </p:nvSpPr>
          <p:spPr>
            <a:xfrm>
              <a:off x="846483" y="5335383"/>
              <a:ext cx="1939955" cy="400110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PH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INSERT NAME</a:t>
              </a:r>
              <a:endParaRPr/>
            </a:p>
          </p:txBody>
        </p:sp>
      </p:grpSp>
      <p:grpSp>
        <p:nvGrpSpPr>
          <p:cNvPr id="181" name="Google Shape;181;p5"/>
          <p:cNvGrpSpPr/>
          <p:nvPr/>
        </p:nvGrpSpPr>
        <p:grpSpPr>
          <a:xfrm>
            <a:off x="3834409" y="-6996214"/>
            <a:ext cx="2802113" cy="3450286"/>
            <a:chOff x="432154" y="2856499"/>
            <a:chExt cx="2802113" cy="3450286"/>
          </a:xfrm>
        </p:grpSpPr>
        <p:sp>
          <p:nvSpPr>
            <p:cNvPr id="182" name="Google Shape;182;p5"/>
            <p:cNvSpPr/>
            <p:nvPr/>
          </p:nvSpPr>
          <p:spPr>
            <a:xfrm>
              <a:off x="432154" y="2856499"/>
              <a:ext cx="2802113" cy="3450286"/>
            </a:xfrm>
            <a:prstGeom prst="roundRect">
              <a:avLst>
                <a:gd fmla="val 11096" name="adj"/>
              </a:avLst>
            </a:prstGeom>
            <a:solidFill>
              <a:srgbClr val="FFB703"/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544030" y="2976078"/>
              <a:ext cx="2544858" cy="2008517"/>
            </a:xfrm>
            <a:prstGeom prst="roundRect">
              <a:avLst>
                <a:gd fmla="val 963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5"/>
            <p:cNvSpPr txBox="1"/>
            <p:nvPr/>
          </p:nvSpPr>
          <p:spPr>
            <a:xfrm>
              <a:off x="846483" y="5335383"/>
              <a:ext cx="1939955" cy="400110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PH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INSERT NAME</a:t>
              </a:r>
              <a:endParaRPr/>
            </a:p>
          </p:txBody>
        </p:sp>
      </p:grpSp>
      <p:grpSp>
        <p:nvGrpSpPr>
          <p:cNvPr id="185" name="Google Shape;185;p5"/>
          <p:cNvGrpSpPr/>
          <p:nvPr/>
        </p:nvGrpSpPr>
        <p:grpSpPr>
          <a:xfrm>
            <a:off x="12327156" y="337367"/>
            <a:ext cx="4332558" cy="2647785"/>
            <a:chOff x="432154" y="2856499"/>
            <a:chExt cx="2802113" cy="2647785"/>
          </a:xfrm>
        </p:grpSpPr>
        <p:sp>
          <p:nvSpPr>
            <p:cNvPr id="186" name="Google Shape;186;p5"/>
            <p:cNvSpPr/>
            <p:nvPr/>
          </p:nvSpPr>
          <p:spPr>
            <a:xfrm>
              <a:off x="432154" y="2856499"/>
              <a:ext cx="2802113" cy="2647785"/>
            </a:xfrm>
            <a:prstGeom prst="roundRect">
              <a:avLst>
                <a:gd fmla="val 11096" name="adj"/>
              </a:avLst>
            </a:prstGeom>
            <a:solidFill>
              <a:srgbClr val="023047"/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544030" y="2976078"/>
              <a:ext cx="2544858" cy="2008517"/>
            </a:xfrm>
            <a:prstGeom prst="roundRect">
              <a:avLst>
                <a:gd fmla="val 963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5"/>
            <p:cNvSpPr txBox="1"/>
            <p:nvPr/>
          </p:nvSpPr>
          <p:spPr>
            <a:xfrm>
              <a:off x="1218686" y="5044384"/>
              <a:ext cx="1254679" cy="400110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PH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INSERT NAME</a:t>
              </a:r>
              <a:endParaRPr/>
            </a:p>
          </p:txBody>
        </p:sp>
      </p:grpSp>
      <p:grpSp>
        <p:nvGrpSpPr>
          <p:cNvPr id="189" name="Google Shape;189;p5"/>
          <p:cNvGrpSpPr/>
          <p:nvPr/>
        </p:nvGrpSpPr>
        <p:grpSpPr>
          <a:xfrm>
            <a:off x="15058528" y="3359278"/>
            <a:ext cx="4332558" cy="2647785"/>
            <a:chOff x="432154" y="2856499"/>
            <a:chExt cx="2802113" cy="2647785"/>
          </a:xfrm>
        </p:grpSpPr>
        <p:sp>
          <p:nvSpPr>
            <p:cNvPr id="190" name="Google Shape;190;p5"/>
            <p:cNvSpPr/>
            <p:nvPr/>
          </p:nvSpPr>
          <p:spPr>
            <a:xfrm>
              <a:off x="432154" y="2856499"/>
              <a:ext cx="2802113" cy="2647785"/>
            </a:xfrm>
            <a:prstGeom prst="roundRect">
              <a:avLst>
                <a:gd fmla="val 11096" name="adj"/>
              </a:avLst>
            </a:prstGeom>
            <a:solidFill>
              <a:srgbClr val="023047"/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544030" y="2976078"/>
              <a:ext cx="2544858" cy="2008517"/>
            </a:xfrm>
            <a:prstGeom prst="roundRect">
              <a:avLst>
                <a:gd fmla="val 963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5"/>
            <p:cNvSpPr txBox="1"/>
            <p:nvPr/>
          </p:nvSpPr>
          <p:spPr>
            <a:xfrm>
              <a:off x="1218686" y="5044384"/>
              <a:ext cx="1254679" cy="400110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PH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INSERT NAME</a:t>
              </a:r>
              <a:endParaRPr/>
            </a:p>
          </p:txBody>
        </p:sp>
      </p:grpSp>
      <p:sp>
        <p:nvSpPr>
          <p:cNvPr id="193" name="Google Shape;193;p5"/>
          <p:cNvSpPr/>
          <p:nvPr/>
        </p:nvSpPr>
        <p:spPr>
          <a:xfrm>
            <a:off x="2587452" y="1516792"/>
            <a:ext cx="6965750" cy="1084882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Ảnh hưởng của công nghệ đối với doanh nghiệp</a:t>
            </a:r>
            <a:endParaRPr sz="3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5"/>
          <p:cNvSpPr/>
          <p:nvPr/>
        </p:nvSpPr>
        <p:spPr>
          <a:xfrm>
            <a:off x="2596010" y="2842577"/>
            <a:ext cx="6965750" cy="1084882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Khảo sát,và phân tích hệ thống</a:t>
            </a:r>
            <a:endParaRPr sz="3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/>
          <p:nvPr/>
        </p:nvSpPr>
        <p:spPr>
          <a:xfrm>
            <a:off x="2596010" y="4168362"/>
            <a:ext cx="6965750" cy="1084882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Thiết kế hệ thống</a:t>
            </a:r>
            <a:endParaRPr sz="3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5"/>
          <p:cNvSpPr/>
          <p:nvPr/>
        </p:nvSpPr>
        <p:spPr>
          <a:xfrm>
            <a:off x="2578895" y="5494147"/>
            <a:ext cx="6965750" cy="1084882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Tổng kết</a:t>
            </a:r>
            <a:endParaRPr sz="3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5"/>
          <p:cNvSpPr/>
          <p:nvPr/>
        </p:nvSpPr>
        <p:spPr>
          <a:xfrm>
            <a:off x="9475285" y="8417283"/>
            <a:ext cx="1253262" cy="1253262"/>
          </a:xfrm>
          <a:prstGeom prst="ellipse">
            <a:avLst/>
          </a:prstGeom>
          <a:solidFill>
            <a:srgbClr val="219EB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5"/>
          <p:cNvSpPr/>
          <p:nvPr/>
        </p:nvSpPr>
        <p:spPr>
          <a:xfrm>
            <a:off x="1463453" y="7442032"/>
            <a:ext cx="1236473" cy="1236473"/>
          </a:xfrm>
          <a:prstGeom prst="ellipse">
            <a:avLst/>
          </a:prstGeom>
          <a:solidFill>
            <a:srgbClr val="219EB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5"/>
          <p:cNvSpPr txBox="1"/>
          <p:nvPr/>
        </p:nvSpPr>
        <p:spPr>
          <a:xfrm>
            <a:off x="605282" y="-2538503"/>
            <a:ext cx="562686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4800">
                <a:solidFill>
                  <a:srgbClr val="2E75B5"/>
                </a:solidFill>
                <a:latin typeface="Lobster"/>
                <a:ea typeface="Lobster"/>
                <a:cs typeface="Lobster"/>
                <a:sym typeface="Lobster"/>
              </a:rPr>
              <a:t>Thành viên trong nhóm</a:t>
            </a:r>
            <a:endParaRPr sz="4800">
              <a:solidFill>
                <a:srgbClr val="2E75B5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E2F3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"/>
          <p:cNvSpPr/>
          <p:nvPr/>
        </p:nvSpPr>
        <p:spPr>
          <a:xfrm>
            <a:off x="9671171" y="-1268972"/>
            <a:ext cx="9395944" cy="9395944"/>
          </a:xfrm>
          <a:prstGeom prst="ellipse">
            <a:avLst/>
          </a:prstGeom>
          <a:solidFill>
            <a:srgbClr val="02304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6"/>
          <p:cNvSpPr/>
          <p:nvPr/>
        </p:nvSpPr>
        <p:spPr>
          <a:xfrm>
            <a:off x="-7630886" y="-1638300"/>
            <a:ext cx="10134600" cy="10134600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6"/>
          <p:cNvSpPr txBox="1"/>
          <p:nvPr/>
        </p:nvSpPr>
        <p:spPr>
          <a:xfrm>
            <a:off x="2691325" y="278971"/>
            <a:ext cx="6792244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6000">
                <a:solidFill>
                  <a:srgbClr val="2E75B5"/>
                </a:solidFill>
                <a:latin typeface="Anton"/>
                <a:ea typeface="Anton"/>
                <a:cs typeface="Anton"/>
                <a:sym typeface="Anton"/>
              </a:rPr>
              <a:t>NỘI DUNG THUYẾT TRÌNH</a:t>
            </a:r>
            <a:endParaRPr sz="6000">
              <a:solidFill>
                <a:srgbClr val="2E75B5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207" name="Google Shape;207;p6"/>
          <p:cNvGrpSpPr/>
          <p:nvPr/>
        </p:nvGrpSpPr>
        <p:grpSpPr>
          <a:xfrm>
            <a:off x="886917" y="-9408569"/>
            <a:ext cx="2802113" cy="3450286"/>
            <a:chOff x="432154" y="2856499"/>
            <a:chExt cx="2802113" cy="3450286"/>
          </a:xfrm>
        </p:grpSpPr>
        <p:sp>
          <p:nvSpPr>
            <p:cNvPr id="208" name="Google Shape;208;p6"/>
            <p:cNvSpPr/>
            <p:nvPr/>
          </p:nvSpPr>
          <p:spPr>
            <a:xfrm>
              <a:off x="432154" y="2856499"/>
              <a:ext cx="2802113" cy="3450286"/>
            </a:xfrm>
            <a:prstGeom prst="roundRect">
              <a:avLst>
                <a:gd fmla="val 11096" name="adj"/>
              </a:avLst>
            </a:prstGeom>
            <a:solidFill>
              <a:srgbClr val="FFB703"/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544030" y="2976078"/>
              <a:ext cx="2544858" cy="2008517"/>
            </a:xfrm>
            <a:prstGeom prst="roundRect">
              <a:avLst>
                <a:gd fmla="val 963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6"/>
            <p:cNvSpPr txBox="1"/>
            <p:nvPr/>
          </p:nvSpPr>
          <p:spPr>
            <a:xfrm>
              <a:off x="846483" y="5335383"/>
              <a:ext cx="1939955" cy="400110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PH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INSERT NAME</a:t>
              </a:r>
              <a:endParaRPr/>
            </a:p>
          </p:txBody>
        </p:sp>
      </p:grpSp>
      <p:grpSp>
        <p:nvGrpSpPr>
          <p:cNvPr id="211" name="Google Shape;211;p6"/>
          <p:cNvGrpSpPr/>
          <p:nvPr/>
        </p:nvGrpSpPr>
        <p:grpSpPr>
          <a:xfrm>
            <a:off x="3834409" y="-6996214"/>
            <a:ext cx="2802113" cy="3450286"/>
            <a:chOff x="432154" y="2856499"/>
            <a:chExt cx="2802113" cy="3450286"/>
          </a:xfrm>
        </p:grpSpPr>
        <p:sp>
          <p:nvSpPr>
            <p:cNvPr id="212" name="Google Shape;212;p6"/>
            <p:cNvSpPr/>
            <p:nvPr/>
          </p:nvSpPr>
          <p:spPr>
            <a:xfrm>
              <a:off x="432154" y="2856499"/>
              <a:ext cx="2802113" cy="3450286"/>
            </a:xfrm>
            <a:prstGeom prst="roundRect">
              <a:avLst>
                <a:gd fmla="val 11096" name="adj"/>
              </a:avLst>
            </a:prstGeom>
            <a:solidFill>
              <a:srgbClr val="FFB703"/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544030" y="2976078"/>
              <a:ext cx="2544858" cy="2008517"/>
            </a:xfrm>
            <a:prstGeom prst="roundRect">
              <a:avLst>
                <a:gd fmla="val 963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6"/>
            <p:cNvSpPr txBox="1"/>
            <p:nvPr/>
          </p:nvSpPr>
          <p:spPr>
            <a:xfrm>
              <a:off x="846483" y="5335383"/>
              <a:ext cx="1939955" cy="400110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PH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INSERT NAME</a:t>
              </a:r>
              <a:endParaRPr/>
            </a:p>
          </p:txBody>
        </p:sp>
      </p:grpSp>
      <p:grpSp>
        <p:nvGrpSpPr>
          <p:cNvPr id="215" name="Google Shape;215;p6"/>
          <p:cNvGrpSpPr/>
          <p:nvPr/>
        </p:nvGrpSpPr>
        <p:grpSpPr>
          <a:xfrm>
            <a:off x="12327156" y="337367"/>
            <a:ext cx="4332558" cy="2647785"/>
            <a:chOff x="432154" y="2856499"/>
            <a:chExt cx="2802113" cy="2647785"/>
          </a:xfrm>
        </p:grpSpPr>
        <p:sp>
          <p:nvSpPr>
            <p:cNvPr id="216" name="Google Shape;216;p6"/>
            <p:cNvSpPr/>
            <p:nvPr/>
          </p:nvSpPr>
          <p:spPr>
            <a:xfrm>
              <a:off x="432154" y="2856499"/>
              <a:ext cx="2802113" cy="2647785"/>
            </a:xfrm>
            <a:prstGeom prst="roundRect">
              <a:avLst>
                <a:gd fmla="val 11096" name="adj"/>
              </a:avLst>
            </a:prstGeom>
            <a:solidFill>
              <a:srgbClr val="023047"/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544030" y="2976078"/>
              <a:ext cx="2544858" cy="2008517"/>
            </a:xfrm>
            <a:prstGeom prst="roundRect">
              <a:avLst>
                <a:gd fmla="val 963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6"/>
            <p:cNvSpPr txBox="1"/>
            <p:nvPr/>
          </p:nvSpPr>
          <p:spPr>
            <a:xfrm>
              <a:off x="1218686" y="5044384"/>
              <a:ext cx="1254679" cy="400110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PH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INSERT NAME</a:t>
              </a:r>
              <a:endParaRPr/>
            </a:p>
          </p:txBody>
        </p:sp>
      </p:grpSp>
      <p:grpSp>
        <p:nvGrpSpPr>
          <p:cNvPr id="219" name="Google Shape;219;p6"/>
          <p:cNvGrpSpPr/>
          <p:nvPr/>
        </p:nvGrpSpPr>
        <p:grpSpPr>
          <a:xfrm>
            <a:off x="15058528" y="3359278"/>
            <a:ext cx="4332558" cy="2647785"/>
            <a:chOff x="432154" y="2856499"/>
            <a:chExt cx="2802113" cy="2647785"/>
          </a:xfrm>
        </p:grpSpPr>
        <p:sp>
          <p:nvSpPr>
            <p:cNvPr id="220" name="Google Shape;220;p6"/>
            <p:cNvSpPr/>
            <p:nvPr/>
          </p:nvSpPr>
          <p:spPr>
            <a:xfrm>
              <a:off x="432154" y="2856499"/>
              <a:ext cx="2802113" cy="2647785"/>
            </a:xfrm>
            <a:prstGeom prst="roundRect">
              <a:avLst>
                <a:gd fmla="val 11096" name="adj"/>
              </a:avLst>
            </a:prstGeom>
            <a:solidFill>
              <a:srgbClr val="023047"/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544030" y="2976078"/>
              <a:ext cx="2544858" cy="2008517"/>
            </a:xfrm>
            <a:prstGeom prst="roundRect">
              <a:avLst>
                <a:gd fmla="val 963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6"/>
            <p:cNvSpPr txBox="1"/>
            <p:nvPr/>
          </p:nvSpPr>
          <p:spPr>
            <a:xfrm>
              <a:off x="1218686" y="5044384"/>
              <a:ext cx="1254679" cy="400110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PH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INSERT NAME</a:t>
              </a:r>
              <a:endParaRPr/>
            </a:p>
          </p:txBody>
        </p:sp>
      </p:grpSp>
      <p:sp>
        <p:nvSpPr>
          <p:cNvPr id="223" name="Google Shape;223;p6"/>
          <p:cNvSpPr/>
          <p:nvPr/>
        </p:nvSpPr>
        <p:spPr>
          <a:xfrm>
            <a:off x="2587452" y="1516792"/>
            <a:ext cx="6965750" cy="1084882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Ảnh hưởng của công nghệ đối với doanh nghiệp</a:t>
            </a:r>
            <a:endParaRPr sz="3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6"/>
          <p:cNvSpPr/>
          <p:nvPr/>
        </p:nvSpPr>
        <p:spPr>
          <a:xfrm>
            <a:off x="2596010" y="2842577"/>
            <a:ext cx="6965750" cy="1084882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Khảo sát,và phân tích hệ thống</a:t>
            </a:r>
            <a:endParaRPr sz="3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6"/>
          <p:cNvSpPr/>
          <p:nvPr/>
        </p:nvSpPr>
        <p:spPr>
          <a:xfrm>
            <a:off x="2596010" y="4168362"/>
            <a:ext cx="6965750" cy="1084882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Thiết kế hệ thống</a:t>
            </a:r>
            <a:endParaRPr sz="3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6"/>
          <p:cNvSpPr/>
          <p:nvPr/>
        </p:nvSpPr>
        <p:spPr>
          <a:xfrm>
            <a:off x="2578895" y="5494147"/>
            <a:ext cx="6965750" cy="1084882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Tổng kết</a:t>
            </a:r>
            <a:endParaRPr sz="3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6"/>
          <p:cNvSpPr/>
          <p:nvPr/>
        </p:nvSpPr>
        <p:spPr>
          <a:xfrm>
            <a:off x="9475285" y="8417283"/>
            <a:ext cx="1253262" cy="1253262"/>
          </a:xfrm>
          <a:prstGeom prst="ellipse">
            <a:avLst/>
          </a:prstGeom>
          <a:solidFill>
            <a:srgbClr val="219EB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6"/>
          <p:cNvSpPr/>
          <p:nvPr/>
        </p:nvSpPr>
        <p:spPr>
          <a:xfrm>
            <a:off x="1463453" y="7442032"/>
            <a:ext cx="1236473" cy="1236473"/>
          </a:xfrm>
          <a:prstGeom prst="ellipse">
            <a:avLst/>
          </a:prstGeom>
          <a:solidFill>
            <a:srgbClr val="219EB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6"/>
          <p:cNvSpPr txBox="1"/>
          <p:nvPr/>
        </p:nvSpPr>
        <p:spPr>
          <a:xfrm>
            <a:off x="605282" y="-2538503"/>
            <a:ext cx="562686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4800">
                <a:solidFill>
                  <a:srgbClr val="2E75B5"/>
                </a:solidFill>
                <a:latin typeface="Lobster"/>
                <a:ea typeface="Lobster"/>
                <a:cs typeface="Lobster"/>
                <a:sym typeface="Lobster"/>
              </a:rPr>
              <a:t>Thành viên trong nhóm</a:t>
            </a:r>
            <a:endParaRPr sz="4800">
              <a:solidFill>
                <a:srgbClr val="2E75B5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7"/>
          <p:cNvSpPr/>
          <p:nvPr/>
        </p:nvSpPr>
        <p:spPr>
          <a:xfrm>
            <a:off x="951738" y="8335095"/>
            <a:ext cx="10081344" cy="10081344"/>
          </a:xfrm>
          <a:prstGeom prst="ellipse">
            <a:avLst/>
          </a:prstGeom>
          <a:solidFill>
            <a:srgbClr val="FB85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7"/>
          <p:cNvSpPr/>
          <p:nvPr/>
        </p:nvSpPr>
        <p:spPr>
          <a:xfrm>
            <a:off x="-3720586" y="-5662220"/>
            <a:ext cx="19633172" cy="19633172"/>
          </a:xfrm>
          <a:prstGeom prst="ellipse">
            <a:avLst/>
          </a:prstGeom>
          <a:solidFill>
            <a:srgbClr val="02304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7"/>
          <p:cNvSpPr/>
          <p:nvPr/>
        </p:nvSpPr>
        <p:spPr>
          <a:xfrm>
            <a:off x="1028700" y="4792856"/>
            <a:ext cx="10134600" cy="10134600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7"/>
          <p:cNvSpPr/>
          <p:nvPr/>
        </p:nvSpPr>
        <p:spPr>
          <a:xfrm>
            <a:off x="9475285" y="4792856"/>
            <a:ext cx="1253262" cy="1253262"/>
          </a:xfrm>
          <a:prstGeom prst="ellipse">
            <a:avLst/>
          </a:prstGeom>
          <a:solidFill>
            <a:srgbClr val="219EB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7"/>
          <p:cNvSpPr/>
          <p:nvPr/>
        </p:nvSpPr>
        <p:spPr>
          <a:xfrm>
            <a:off x="1463453" y="4740933"/>
            <a:ext cx="1236473" cy="1236473"/>
          </a:xfrm>
          <a:prstGeom prst="ellipse">
            <a:avLst/>
          </a:prstGeom>
          <a:solidFill>
            <a:srgbClr val="219EB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7"/>
          <p:cNvSpPr txBox="1"/>
          <p:nvPr/>
        </p:nvSpPr>
        <p:spPr>
          <a:xfrm>
            <a:off x="2960554" y="2320071"/>
            <a:ext cx="627089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</p:txBody>
      </p:sp>
      <p:sp>
        <p:nvSpPr>
          <p:cNvPr id="240" name="Google Shape;240;p7"/>
          <p:cNvSpPr/>
          <p:nvPr/>
        </p:nvSpPr>
        <p:spPr>
          <a:xfrm>
            <a:off x="2699926" y="183183"/>
            <a:ext cx="6965750" cy="1084882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Ảnh hưởng của công nghệ đối với doanh nghiệp</a:t>
            </a:r>
            <a:endParaRPr sz="3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7"/>
          <p:cNvSpPr/>
          <p:nvPr/>
        </p:nvSpPr>
        <p:spPr>
          <a:xfrm>
            <a:off x="17461907" y="548034"/>
            <a:ext cx="6965750" cy="1084882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Nội dung 3</a:t>
            </a:r>
            <a:endParaRPr sz="3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7"/>
          <p:cNvSpPr/>
          <p:nvPr/>
        </p:nvSpPr>
        <p:spPr>
          <a:xfrm>
            <a:off x="24853237" y="513469"/>
            <a:ext cx="6965750" cy="1084882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Nội dung 4</a:t>
            </a:r>
            <a:endParaRPr sz="3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7"/>
          <p:cNvSpPr txBox="1"/>
          <p:nvPr/>
        </p:nvSpPr>
        <p:spPr>
          <a:xfrm>
            <a:off x="2299694" y="1632916"/>
            <a:ext cx="8010841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Char char="•"/>
            </a:pPr>
            <a:r>
              <a:rPr lang="en-PH" sz="2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 Nâng cao hiệu quả, cho phép cung cấp các sản phẩm dịch vụ mới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Char char="•"/>
            </a:pPr>
            <a:r>
              <a:rPr lang="en-PH" sz="2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 Tăng cường khả năng thích ứng linh hoạt, phát hiện cơ hội, cải thiện trải nghiệm khách hàng 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Char char="•"/>
            </a:pPr>
            <a:r>
              <a:rPr lang="en-PH" sz="2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 Thúc đẩy nền văn hóa đổi mới sáng tạo</a:t>
            </a:r>
            <a:endParaRPr sz="2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8"/>
          <p:cNvSpPr/>
          <p:nvPr/>
        </p:nvSpPr>
        <p:spPr>
          <a:xfrm>
            <a:off x="-5316304" y="-5235217"/>
            <a:ext cx="19633172" cy="19633172"/>
          </a:xfrm>
          <a:prstGeom prst="ellipse">
            <a:avLst/>
          </a:prstGeom>
          <a:solidFill>
            <a:srgbClr val="02304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8"/>
          <p:cNvSpPr/>
          <p:nvPr/>
        </p:nvSpPr>
        <p:spPr>
          <a:xfrm>
            <a:off x="-6332080" y="944628"/>
            <a:ext cx="4878682" cy="4878682"/>
          </a:xfrm>
          <a:prstGeom prst="ellipse">
            <a:avLst/>
          </a:prstGeom>
          <a:solidFill>
            <a:srgbClr val="8ECA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8"/>
          <p:cNvSpPr/>
          <p:nvPr/>
        </p:nvSpPr>
        <p:spPr>
          <a:xfrm>
            <a:off x="1001956" y="-1611672"/>
            <a:ext cx="10081344" cy="10081344"/>
          </a:xfrm>
          <a:prstGeom prst="ellipse">
            <a:avLst/>
          </a:prstGeom>
          <a:solidFill>
            <a:srgbClr val="FB85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8"/>
          <p:cNvSpPr/>
          <p:nvPr/>
        </p:nvSpPr>
        <p:spPr>
          <a:xfrm>
            <a:off x="1683706" y="-974953"/>
            <a:ext cx="8717843" cy="8717843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8"/>
          <p:cNvSpPr/>
          <p:nvPr/>
        </p:nvSpPr>
        <p:spPr>
          <a:xfrm>
            <a:off x="15054252" y="1113772"/>
            <a:ext cx="4630456" cy="4630456"/>
          </a:xfrm>
          <a:prstGeom prst="ellipse">
            <a:avLst/>
          </a:prstGeom>
          <a:solidFill>
            <a:srgbClr val="8ECA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8"/>
          <p:cNvSpPr txBox="1"/>
          <p:nvPr/>
        </p:nvSpPr>
        <p:spPr>
          <a:xfrm>
            <a:off x="2960554" y="-4794773"/>
            <a:ext cx="6270892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Lorem ipsum dolor sit amet, consectetuer adipiscing elit. Maecenas porttitor congue massa. Fusce posuere, magna sed pulvinar ultricies, purus lectus malesuada libero, sit amet commodo magna eros quis urna.</a:t>
            </a:r>
            <a:endParaRPr/>
          </a:p>
        </p:txBody>
      </p:sp>
      <p:sp>
        <p:nvSpPr>
          <p:cNvPr id="254" name="Google Shape;254;p8"/>
          <p:cNvSpPr txBox="1"/>
          <p:nvPr/>
        </p:nvSpPr>
        <p:spPr>
          <a:xfrm>
            <a:off x="3147934" y="3375576"/>
            <a:ext cx="581618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</p:txBody>
      </p:sp>
      <p:sp>
        <p:nvSpPr>
          <p:cNvPr id="255" name="Google Shape;255;p8"/>
          <p:cNvSpPr/>
          <p:nvPr/>
        </p:nvSpPr>
        <p:spPr>
          <a:xfrm>
            <a:off x="19481723" y="404984"/>
            <a:ext cx="7624547" cy="2850726"/>
          </a:xfrm>
          <a:prstGeom prst="roundRect">
            <a:avLst>
              <a:gd fmla="val 18830" name="adj"/>
            </a:avLst>
          </a:prstGeom>
          <a:solidFill>
            <a:srgbClr val="F2F2F2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	Lorem ipsum dolor sit amet, consectetuer adipiscing elit. Maecenas porttitor congue massa. Fusce posuere, magna sed pulvinar ultricies, purus lectus malesuada libero, sit amet commodo magna eros quis urna.</a:t>
            </a:r>
            <a:endParaRPr/>
          </a:p>
        </p:txBody>
      </p:sp>
      <p:sp>
        <p:nvSpPr>
          <p:cNvPr id="256" name="Google Shape;256;p8"/>
          <p:cNvSpPr/>
          <p:nvPr/>
        </p:nvSpPr>
        <p:spPr>
          <a:xfrm>
            <a:off x="-14958529" y="3598515"/>
            <a:ext cx="7624547" cy="2850726"/>
          </a:xfrm>
          <a:prstGeom prst="roundRect">
            <a:avLst>
              <a:gd fmla="val 18830" name="adj"/>
            </a:avLst>
          </a:prstGeom>
          <a:solidFill>
            <a:srgbClr val="F2F2F2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	Lorem ipsum dolor sit amet, consectetuer adipiscing elit. Maecenas porttitor congue massa. Fusce posuere, magna sed pulvinar ultricies, purus lectus malesuada libero, sit amet commodo magna eros quis urna.</a:t>
            </a:r>
            <a:endParaRPr/>
          </a:p>
        </p:txBody>
      </p:sp>
      <p:sp>
        <p:nvSpPr>
          <p:cNvPr id="257" name="Google Shape;257;p8"/>
          <p:cNvSpPr/>
          <p:nvPr/>
        </p:nvSpPr>
        <p:spPr>
          <a:xfrm>
            <a:off x="-34193627" y="559147"/>
            <a:ext cx="6965750" cy="1084882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Nội dung 1</a:t>
            </a:r>
            <a:endParaRPr sz="3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8"/>
          <p:cNvSpPr/>
          <p:nvPr/>
        </p:nvSpPr>
        <p:spPr>
          <a:xfrm>
            <a:off x="-26822976" y="513469"/>
            <a:ext cx="6965750" cy="1084882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Nội dung 2</a:t>
            </a:r>
            <a:endParaRPr sz="3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8"/>
          <p:cNvSpPr/>
          <p:nvPr/>
        </p:nvSpPr>
        <p:spPr>
          <a:xfrm>
            <a:off x="-19431646" y="548034"/>
            <a:ext cx="6965750" cy="1084882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Nội dung 3</a:t>
            </a:r>
            <a:endParaRPr sz="3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8"/>
          <p:cNvSpPr/>
          <p:nvPr/>
        </p:nvSpPr>
        <p:spPr>
          <a:xfrm>
            <a:off x="-12040316" y="513469"/>
            <a:ext cx="6965750" cy="1084882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Nội dung 4</a:t>
            </a:r>
            <a:endParaRPr sz="3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8"/>
          <p:cNvSpPr txBox="1"/>
          <p:nvPr/>
        </p:nvSpPr>
        <p:spPr>
          <a:xfrm>
            <a:off x="2778034" y="799295"/>
            <a:ext cx="6635932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Tính đến thời điểm 31/12/2022, số doanh nghiệp đang hoạt động trong nền kinh tế là 895.876 doanh nghiệp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8"/>
          <p:cNvSpPr txBox="1"/>
          <p:nvPr/>
        </p:nvSpPr>
        <p:spPr>
          <a:xfrm>
            <a:off x="3147934" y="-1"/>
            <a:ext cx="581618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Số lượng doanh nghiệp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4952" y="3251020"/>
            <a:ext cx="3119772" cy="2051124"/>
          </a:xfrm>
          <a:prstGeom prst="rect">
            <a:avLst/>
          </a:prstGeom>
          <a:solidFill>
            <a:srgbClr val="ECECEC"/>
          </a:solidFill>
          <a:ln cap="rnd" cmpd="sng" w="190500">
            <a:solidFill>
              <a:srgbClr val="1F3864"/>
            </a:solidFill>
            <a:prstDash val="solid"/>
            <a:round/>
            <a:headEnd len="sm" w="sm" type="none"/>
            <a:tailEnd len="sm" w="sm" type="none"/>
          </a:ln>
          <a:effectLst>
            <a:outerShdw blurRad="50000" rotWithShape="0" algn="tl">
              <a:srgbClr val="000000">
                <a:alpha val="40784"/>
              </a:srgbClr>
            </a:outerShdw>
          </a:effectLst>
        </p:spPr>
      </p:pic>
      <p:pic>
        <p:nvPicPr>
          <p:cNvPr id="264" name="Google Shape;26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02631" y="3259412"/>
            <a:ext cx="3211756" cy="2042732"/>
          </a:xfrm>
          <a:prstGeom prst="rect">
            <a:avLst/>
          </a:prstGeom>
          <a:solidFill>
            <a:srgbClr val="ECECEC"/>
          </a:solidFill>
          <a:ln cap="rnd" cmpd="sng" w="190500">
            <a:solidFill>
              <a:srgbClr val="1F3864"/>
            </a:solidFill>
            <a:prstDash val="solid"/>
            <a:round/>
            <a:headEnd len="sm" w="sm" type="none"/>
            <a:tailEnd len="sm" w="sm" type="none"/>
          </a:ln>
          <a:effectLst>
            <a:outerShdw blurRad="50000" rotWithShape="0" algn="tl">
              <a:srgbClr val="000000">
                <a:alpha val="40784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9"/>
          <p:cNvSpPr/>
          <p:nvPr/>
        </p:nvSpPr>
        <p:spPr>
          <a:xfrm>
            <a:off x="-5800398" y="-5907570"/>
            <a:ext cx="19633172" cy="19633172"/>
          </a:xfrm>
          <a:prstGeom prst="ellipse">
            <a:avLst/>
          </a:prstGeom>
          <a:solidFill>
            <a:srgbClr val="02304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9"/>
          <p:cNvSpPr/>
          <p:nvPr/>
        </p:nvSpPr>
        <p:spPr>
          <a:xfrm>
            <a:off x="951738" y="4982295"/>
            <a:ext cx="10081344" cy="10081344"/>
          </a:xfrm>
          <a:prstGeom prst="ellipse">
            <a:avLst/>
          </a:prstGeom>
          <a:solidFill>
            <a:srgbClr val="FB85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9"/>
          <p:cNvSpPr/>
          <p:nvPr/>
        </p:nvSpPr>
        <p:spPr>
          <a:xfrm>
            <a:off x="1329032" y="5359589"/>
            <a:ext cx="9326756" cy="9326756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9"/>
          <p:cNvSpPr/>
          <p:nvPr/>
        </p:nvSpPr>
        <p:spPr>
          <a:xfrm>
            <a:off x="9854238" y="3520757"/>
            <a:ext cx="4088315" cy="4088315"/>
          </a:xfrm>
          <a:prstGeom prst="ellipse">
            <a:avLst/>
          </a:prstGeom>
          <a:solidFill>
            <a:srgbClr val="219EB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9"/>
          <p:cNvSpPr/>
          <p:nvPr/>
        </p:nvSpPr>
        <p:spPr>
          <a:xfrm>
            <a:off x="-1968932" y="3520756"/>
            <a:ext cx="4088316" cy="4088316"/>
          </a:xfrm>
          <a:prstGeom prst="ellipse">
            <a:avLst/>
          </a:prstGeom>
          <a:solidFill>
            <a:srgbClr val="219EB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9"/>
          <p:cNvSpPr txBox="1"/>
          <p:nvPr/>
        </p:nvSpPr>
        <p:spPr>
          <a:xfrm>
            <a:off x="2960554" y="2320071"/>
            <a:ext cx="627089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- Khảo sát công ty ngoài thị trường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- phân tích và thiết kế hệ thống phù hợp với nhu cầu cty khảo sát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9"/>
          <p:cNvSpPr/>
          <p:nvPr/>
        </p:nvSpPr>
        <p:spPr>
          <a:xfrm>
            <a:off x="-4757526" y="559147"/>
            <a:ext cx="6965750" cy="1084882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9"/>
          <p:cNvSpPr/>
          <p:nvPr/>
        </p:nvSpPr>
        <p:spPr>
          <a:xfrm>
            <a:off x="2613125" y="513469"/>
            <a:ext cx="6965750" cy="1084882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Khảo sát và phân tích hệ thống</a:t>
            </a:r>
            <a:endParaRPr sz="3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9"/>
          <p:cNvSpPr/>
          <p:nvPr/>
        </p:nvSpPr>
        <p:spPr>
          <a:xfrm>
            <a:off x="10004455" y="548034"/>
            <a:ext cx="6965750" cy="1084882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9"/>
          <p:cNvSpPr/>
          <p:nvPr/>
        </p:nvSpPr>
        <p:spPr>
          <a:xfrm>
            <a:off x="17395785" y="513469"/>
            <a:ext cx="6965750" cy="1084882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Nội dung 4</a:t>
            </a:r>
            <a:endParaRPr sz="3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2022-02-21T03:29:40Z</dcterms:created>
  <dc:creator>Noah Arceo</dc:creator>
</cp:coreProperties>
</file>